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45" r:id="rId3"/>
    <p:sldId id="370" r:id="rId4"/>
    <p:sldId id="371" r:id="rId5"/>
    <p:sldId id="295" r:id="rId6"/>
    <p:sldId id="346" r:id="rId8"/>
    <p:sldId id="347" r:id="rId9"/>
    <p:sldId id="348" r:id="rId10"/>
    <p:sldId id="349" r:id="rId11"/>
    <p:sldId id="350" r:id="rId12"/>
    <p:sldId id="351" r:id="rId13"/>
    <p:sldId id="352" r:id="rId14"/>
    <p:sldId id="353" r:id="rId15"/>
    <p:sldId id="355" r:id="rId16"/>
    <p:sldId id="356" r:id="rId17"/>
    <p:sldId id="257" r:id="rId18"/>
    <p:sldId id="258" r:id="rId19"/>
    <p:sldId id="263" r:id="rId20"/>
    <p:sldId id="300" r:id="rId21"/>
    <p:sldId id="301" r:id="rId22"/>
    <p:sldId id="303" r:id="rId23"/>
    <p:sldId id="304" r:id="rId24"/>
    <p:sldId id="262" r:id="rId25"/>
    <p:sldId id="342" r:id="rId26"/>
    <p:sldId id="372" r:id="rId27"/>
    <p:sldId id="373" r:id="rId28"/>
    <p:sldId id="313" r:id="rId29"/>
    <p:sldId id="324" r:id="rId30"/>
    <p:sldId id="282" r:id="rId31"/>
    <p:sldId id="285" r:id="rId32"/>
    <p:sldId id="368" r:id="rId33"/>
    <p:sldId id="366" r:id="rId34"/>
    <p:sldId id="374" r:id="rId35"/>
    <p:sldId id="375" r:id="rId36"/>
    <p:sldId id="377" r:id="rId37"/>
    <p:sldId id="378" r:id="rId38"/>
    <p:sldId id="379" r:id="rId39"/>
    <p:sldId id="316" r:id="rId4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737" autoAdjust="0"/>
  </p:normalViewPr>
  <p:slideViewPr>
    <p:cSldViewPr showGuides="1"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6.xml"/><Relationship Id="rId26" Type="http://schemas.openxmlformats.org/officeDocument/2006/relationships/slide" Target="slides/slide23.xml"/><Relationship Id="rId18" Type="http://schemas.openxmlformats.org/officeDocument/2006/relationships/slide" Target="slides/slide15.xml"/><Relationship Id="rId13" Type="http://schemas.openxmlformats.org/officeDocument/2006/relationships/slide" Target="slides/slide10.xml"/><Relationship Id="rId42" Type="http://schemas.openxmlformats.org/officeDocument/2006/relationships/viewProps" Target="viewProps.xml"/><Relationship Id="rId34" Type="http://schemas.openxmlformats.org/officeDocument/2006/relationships/slide" Target="slides/slide31.xml"/><Relationship Id="rId21" Type="http://schemas.openxmlformats.org/officeDocument/2006/relationships/slide" Target="slides/slide18.xml"/><Relationship Id="rId7" Type="http://schemas.openxmlformats.org/officeDocument/2006/relationships/notesMaster" Target="notesMasters/notesMaster1.xml"/><Relationship Id="rId29" Type="http://schemas.openxmlformats.org/officeDocument/2006/relationships/slide" Target="slides/slide26.xml"/><Relationship Id="rId2" Type="http://schemas.openxmlformats.org/officeDocument/2006/relationships/theme" Target="theme/theme1.xml"/><Relationship Id="rId16" Type="http://schemas.openxmlformats.org/officeDocument/2006/relationships/slide" Target="slides/slide13.xml"/><Relationship Id="rId6" Type="http://schemas.openxmlformats.org/officeDocument/2006/relationships/slide" Target="slides/slide4.xml"/><Relationship Id="rId40" Type="http://schemas.openxmlformats.org/officeDocument/2006/relationships/slide" Target="slides/slide37.xml"/><Relationship Id="rId37" Type="http://schemas.openxmlformats.org/officeDocument/2006/relationships/slide" Target="slides/slide34.xml"/><Relationship Id="rId32" Type="http://schemas.openxmlformats.org/officeDocument/2006/relationships/slide" Target="slides/slide29.xml"/><Relationship Id="rId24" Type="http://schemas.openxmlformats.org/officeDocument/2006/relationships/slide" Target="slides/slide21.xml"/><Relationship Id="rId11" Type="http://schemas.openxmlformats.org/officeDocument/2006/relationships/slide" Target="slides/slide8.xml"/><Relationship Id="rId1" Type="http://schemas.openxmlformats.org/officeDocument/2006/relationships/slideMaster" Target="slideMasters/slideMaster1.xml"/><Relationship Id="rId45" Type="http://schemas.openxmlformats.org/officeDocument/2006/relationships/customXml" Target="../customXml/item2.xml"/><Relationship Id="rId5" Type="http://schemas.openxmlformats.org/officeDocument/2006/relationships/slide" Target="slides/slide3.xml"/><Relationship Id="rId36" Type="http://schemas.openxmlformats.org/officeDocument/2006/relationships/slide" Target="slides/slide33.xml"/><Relationship Id="rId28" Type="http://schemas.openxmlformats.org/officeDocument/2006/relationships/slide" Target="slides/slide25.xml"/><Relationship Id="rId23" Type="http://schemas.openxmlformats.org/officeDocument/2006/relationships/slide" Target="slides/slide20.xml"/><Relationship Id="rId15" Type="http://schemas.openxmlformats.org/officeDocument/2006/relationships/slide" Target="slides/slide12.xml"/><Relationship Id="rId31" Type="http://schemas.openxmlformats.org/officeDocument/2006/relationships/slide" Target="slides/slide28.xml"/><Relationship Id="rId19" Type="http://schemas.openxmlformats.org/officeDocument/2006/relationships/slide" Target="slides/slide16.xml"/><Relationship Id="rId10" Type="http://schemas.openxmlformats.org/officeDocument/2006/relationships/slide" Target="slides/slide7.xml"/><Relationship Id="rId44" Type="http://schemas.openxmlformats.org/officeDocument/2006/relationships/customXml" Target="../customXml/item1.xml"/><Relationship Id="rId9" Type="http://schemas.openxmlformats.org/officeDocument/2006/relationships/slide" Target="slides/slide6.xml"/><Relationship Id="rId43" Type="http://schemas.openxmlformats.org/officeDocument/2006/relationships/tableStyles" Target="tableStyles.xml"/><Relationship Id="rId4" Type="http://schemas.openxmlformats.org/officeDocument/2006/relationships/slide" Target="slides/slide2.xml"/><Relationship Id="rId35" Type="http://schemas.openxmlformats.org/officeDocument/2006/relationships/slide" Target="slides/slide32.xml"/><Relationship Id="rId30" Type="http://schemas.openxmlformats.org/officeDocument/2006/relationships/slide" Target="slides/slide27.xml"/><Relationship Id="rId27" Type="http://schemas.openxmlformats.org/officeDocument/2006/relationships/slide" Target="slides/slide24.xml"/><Relationship Id="rId22" Type="http://schemas.openxmlformats.org/officeDocument/2006/relationships/slide" Target="slides/slide19.xml"/><Relationship Id="rId14" Type="http://schemas.openxmlformats.org/officeDocument/2006/relationships/slide" Target="slides/slide11.xml"/><Relationship Id="rId8" Type="http://schemas.openxmlformats.org/officeDocument/2006/relationships/slide" Target="slides/slide5.xml"/><Relationship Id="rId3" Type="http://schemas.openxmlformats.org/officeDocument/2006/relationships/slide" Target="slides/slide1.xml"/><Relationship Id="rId38" Type="http://schemas.openxmlformats.org/officeDocument/2006/relationships/slide" Target="slides/slide35.xml"/><Relationship Id="rId33" Type="http://schemas.openxmlformats.org/officeDocument/2006/relationships/slide" Target="slides/slide30.xml"/><Relationship Id="rId25" Type="http://schemas.openxmlformats.org/officeDocument/2006/relationships/slide" Target="slides/slide22.xml"/><Relationship Id="rId17" Type="http://schemas.openxmlformats.org/officeDocument/2006/relationships/slide" Target="slides/slide14.xml"/><Relationship Id="rId12" Type="http://schemas.openxmlformats.org/officeDocument/2006/relationships/slide" Target="slides/slide9.xml"/><Relationship Id="rId46" Type="http://schemas.openxmlformats.org/officeDocument/2006/relationships/customXml" Target="../customXml/item3.xml"/><Relationship Id="rId41" Type="http://schemas.openxmlformats.org/officeDocument/2006/relationships/presProps" Target="presProps.xml"/><Relationship Id="rId20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9D3932-A748-4D72-A521-5BB4194F3130}" type="doc">
      <dgm:prSet loTypeId="urn:microsoft.com/office/officeart/2005/8/layout/funnel1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D3D5BBB7-527F-4901-B15B-3A42616E210A}">
      <dgm:prSet phldrT="[Tekst]"/>
      <dgm:spPr/>
      <dgm:t>
        <a:bodyPr/>
        <a:lstStyle/>
        <a:p>
          <a:r>
            <a:rPr lang="hr-HR" b="1"/>
            <a:t>Zajednički element</a:t>
          </a:r>
        </a:p>
      </dgm:t>
    </dgm:pt>
    <dgm:pt modelId="{687DD788-74F2-4786-B764-7752F3DC502C}" cxnId="{7B728773-1F2D-422E-89BA-239F00D60165}" type="parTrans">
      <dgm:prSet/>
      <dgm:spPr/>
      <dgm:t>
        <a:bodyPr/>
        <a:lstStyle/>
        <a:p>
          <a:endParaRPr lang="hr-HR"/>
        </a:p>
      </dgm:t>
    </dgm:pt>
    <dgm:pt modelId="{0DE74FA4-9109-49F7-8EEF-69C7F4D6A685}" cxnId="{7B728773-1F2D-422E-89BA-239F00D60165}" type="sibTrans">
      <dgm:prSet/>
      <dgm:spPr/>
      <dgm:t>
        <a:bodyPr/>
        <a:lstStyle/>
        <a:p>
          <a:endParaRPr lang="hr-HR"/>
        </a:p>
      </dgm:t>
    </dgm:pt>
    <dgm:pt modelId="{3D978B52-5C78-412A-A71B-4D025F0CAD37}">
      <dgm:prSet phldrT="[Tekst]"/>
      <dgm:spPr/>
      <dgm:t>
        <a:bodyPr/>
        <a:lstStyle/>
        <a:p>
          <a:r>
            <a:rPr lang="hr-HR" b="1"/>
            <a:t>Poseban element</a:t>
          </a:r>
        </a:p>
      </dgm:t>
    </dgm:pt>
    <dgm:pt modelId="{E1D52F8A-9302-42D3-97E7-7E661BD4C238}" cxnId="{20E19D18-66D8-4A4E-AF41-9CEA3D52E78D}" type="parTrans">
      <dgm:prSet/>
      <dgm:spPr/>
      <dgm:t>
        <a:bodyPr/>
        <a:lstStyle/>
        <a:p>
          <a:endParaRPr lang="hr-HR"/>
        </a:p>
      </dgm:t>
    </dgm:pt>
    <dgm:pt modelId="{6C939DB1-C24B-431B-A024-C76955E03498}" cxnId="{20E19D18-66D8-4A4E-AF41-9CEA3D52E78D}" type="sibTrans">
      <dgm:prSet/>
      <dgm:spPr/>
      <dgm:t>
        <a:bodyPr/>
        <a:lstStyle/>
        <a:p>
          <a:endParaRPr lang="hr-HR"/>
        </a:p>
      </dgm:t>
    </dgm:pt>
    <dgm:pt modelId="{0DCC993F-9927-4696-A428-0855F99E407D}">
      <dgm:prSet phldrT="[Tekst]"/>
      <dgm:spPr/>
      <dgm:t>
        <a:bodyPr/>
        <a:lstStyle/>
        <a:p>
          <a:r>
            <a:rPr lang="hr-HR" b="1"/>
            <a:t>Dodatan element</a:t>
          </a:r>
        </a:p>
      </dgm:t>
    </dgm:pt>
    <dgm:pt modelId="{1AC4F1D0-3204-4F1E-8D60-D2A9A6C45185}" cxnId="{5109AF5B-A9B5-424D-BF36-00306416C99C}" type="parTrans">
      <dgm:prSet/>
      <dgm:spPr/>
      <dgm:t>
        <a:bodyPr/>
        <a:lstStyle/>
        <a:p>
          <a:endParaRPr lang="hr-HR"/>
        </a:p>
      </dgm:t>
    </dgm:pt>
    <dgm:pt modelId="{1FE1E337-D4BE-4BB1-9BC7-A0F5AAB85717}" cxnId="{5109AF5B-A9B5-424D-BF36-00306416C99C}" type="sibTrans">
      <dgm:prSet/>
      <dgm:spPr/>
      <dgm:t>
        <a:bodyPr/>
        <a:lstStyle/>
        <a:p>
          <a:endParaRPr lang="hr-HR"/>
        </a:p>
      </dgm:t>
    </dgm:pt>
    <dgm:pt modelId="{FCB3E2F2-57BF-4AE4-88D7-A9965BE4F72A}">
      <dgm:prSet phldrT="[Tekst]"/>
      <dgm:spPr/>
      <dgm:t>
        <a:bodyPr/>
        <a:lstStyle/>
        <a:p>
          <a:r>
            <a:rPr lang="hr-HR" dirty="0"/>
            <a:t>Što se sve vrednuje i boduje za upis?</a:t>
          </a:r>
        </a:p>
      </dgm:t>
    </dgm:pt>
    <dgm:pt modelId="{5D29BB53-2124-475C-B511-D7B5D7AD881A}" cxnId="{04B7E9DB-75B7-4DD2-84E4-E6E03D121C33}" type="parTrans">
      <dgm:prSet/>
      <dgm:spPr/>
      <dgm:t>
        <a:bodyPr/>
        <a:lstStyle/>
        <a:p>
          <a:endParaRPr lang="hr-HR"/>
        </a:p>
      </dgm:t>
    </dgm:pt>
    <dgm:pt modelId="{9EA943BE-AD81-4CD5-A789-392EA2E6858C}" cxnId="{04B7E9DB-75B7-4DD2-84E4-E6E03D121C33}" type="sibTrans">
      <dgm:prSet/>
      <dgm:spPr/>
      <dgm:t>
        <a:bodyPr/>
        <a:lstStyle/>
        <a:p>
          <a:endParaRPr lang="hr-HR"/>
        </a:p>
      </dgm:t>
    </dgm:pt>
    <dgm:pt modelId="{3404DC6D-E921-4A09-8DFD-B8AA8348C9AF}" type="pres">
      <dgm:prSet presAssocID="{C49D3932-A748-4D72-A521-5BB4194F3130}" presName="Name0" presStyleCnt="0">
        <dgm:presLayoutVars>
          <dgm:chMax val="4"/>
          <dgm:resizeHandles val="exact"/>
        </dgm:presLayoutVars>
      </dgm:prSet>
      <dgm:spPr/>
    </dgm:pt>
    <dgm:pt modelId="{F8980B60-EFE9-48E4-A17A-D02B2D38F8B5}" type="pres">
      <dgm:prSet presAssocID="{C49D3932-A748-4D72-A521-5BB4194F3130}" presName="ellipse" presStyleLbl="trBgShp" presStyleIdx="0" presStyleCnt="1"/>
      <dgm:spPr/>
    </dgm:pt>
    <dgm:pt modelId="{39797B3D-C926-4ACF-AD03-DD3177235701}" type="pres">
      <dgm:prSet presAssocID="{C49D3932-A748-4D72-A521-5BB4194F3130}" presName="arrow1" presStyleLbl="fgShp" presStyleIdx="0" presStyleCnt="1"/>
      <dgm:spPr/>
    </dgm:pt>
    <dgm:pt modelId="{A56CE42F-EE3D-4410-8F55-95AA978CE498}" type="pres">
      <dgm:prSet presAssocID="{C49D3932-A748-4D72-A521-5BB4194F3130}" presName="rectangle" presStyleLbl="revTx" presStyleIdx="0" presStyleCnt="1">
        <dgm:presLayoutVars>
          <dgm:bulletEnabled val="1"/>
        </dgm:presLayoutVars>
      </dgm:prSet>
      <dgm:spPr/>
    </dgm:pt>
    <dgm:pt modelId="{16892194-4231-42A5-8220-1CE7DA00C383}" type="pres">
      <dgm:prSet presAssocID="{3D978B52-5C78-412A-A71B-4D025F0CAD37}" presName="item1" presStyleLbl="node1" presStyleIdx="0" presStyleCnt="3">
        <dgm:presLayoutVars>
          <dgm:bulletEnabled val="1"/>
        </dgm:presLayoutVars>
      </dgm:prSet>
      <dgm:spPr/>
    </dgm:pt>
    <dgm:pt modelId="{252162F9-6C68-4AD6-8A7B-AA412D521211}" type="pres">
      <dgm:prSet presAssocID="{0DCC993F-9927-4696-A428-0855F99E407D}" presName="item2" presStyleLbl="node1" presStyleIdx="1" presStyleCnt="3">
        <dgm:presLayoutVars>
          <dgm:bulletEnabled val="1"/>
        </dgm:presLayoutVars>
      </dgm:prSet>
      <dgm:spPr/>
    </dgm:pt>
    <dgm:pt modelId="{772B5176-53DD-4C95-A98E-FB87C8AE70FC}" type="pres">
      <dgm:prSet presAssocID="{FCB3E2F2-57BF-4AE4-88D7-A9965BE4F72A}" presName="item3" presStyleLbl="node1" presStyleIdx="2" presStyleCnt="3">
        <dgm:presLayoutVars>
          <dgm:bulletEnabled val="1"/>
        </dgm:presLayoutVars>
      </dgm:prSet>
      <dgm:spPr/>
    </dgm:pt>
    <dgm:pt modelId="{A709A712-C22A-4A40-A75F-E53F057F7C40}" type="pres">
      <dgm:prSet presAssocID="{C49D3932-A748-4D72-A521-5BB4194F3130}" presName="funnel" presStyleLbl="trAlignAcc1" presStyleIdx="0" presStyleCnt="1"/>
      <dgm:spPr/>
    </dgm:pt>
  </dgm:ptLst>
  <dgm:cxnLst>
    <dgm:cxn modelId="{20E19D18-66D8-4A4E-AF41-9CEA3D52E78D}" srcId="{C49D3932-A748-4D72-A521-5BB4194F3130}" destId="{3D978B52-5C78-412A-A71B-4D025F0CAD37}" srcOrd="1" destOrd="0" parTransId="{E1D52F8A-9302-42D3-97E7-7E661BD4C238}" sibTransId="{6C939DB1-C24B-431B-A024-C76955E03498}"/>
    <dgm:cxn modelId="{0646961D-B63F-4C38-B684-7EFBD9F344C4}" type="presOf" srcId="{3D978B52-5C78-412A-A71B-4D025F0CAD37}" destId="{252162F9-6C68-4AD6-8A7B-AA412D521211}" srcOrd="0" destOrd="0" presId="urn:microsoft.com/office/officeart/2005/8/layout/funnel1"/>
    <dgm:cxn modelId="{53F5B82F-50D2-438D-8A5C-F2FDFA5C9E80}" type="presOf" srcId="{0DCC993F-9927-4696-A428-0855F99E407D}" destId="{16892194-4231-42A5-8220-1CE7DA00C383}" srcOrd="0" destOrd="0" presId="urn:microsoft.com/office/officeart/2005/8/layout/funnel1"/>
    <dgm:cxn modelId="{5109AF5B-A9B5-424D-BF36-00306416C99C}" srcId="{C49D3932-A748-4D72-A521-5BB4194F3130}" destId="{0DCC993F-9927-4696-A428-0855F99E407D}" srcOrd="2" destOrd="0" parTransId="{1AC4F1D0-3204-4F1E-8D60-D2A9A6C45185}" sibTransId="{1FE1E337-D4BE-4BB1-9BC7-A0F5AAB85717}"/>
    <dgm:cxn modelId="{0F5AA043-0CA7-4DBF-9570-23F78C7797B3}" type="presOf" srcId="{D3D5BBB7-527F-4901-B15B-3A42616E210A}" destId="{772B5176-53DD-4C95-A98E-FB87C8AE70FC}" srcOrd="0" destOrd="0" presId="urn:microsoft.com/office/officeart/2005/8/layout/funnel1"/>
    <dgm:cxn modelId="{7B728773-1F2D-422E-89BA-239F00D60165}" srcId="{C49D3932-A748-4D72-A521-5BB4194F3130}" destId="{D3D5BBB7-527F-4901-B15B-3A42616E210A}" srcOrd="0" destOrd="0" parTransId="{687DD788-74F2-4786-B764-7752F3DC502C}" sibTransId="{0DE74FA4-9109-49F7-8EEF-69C7F4D6A685}"/>
    <dgm:cxn modelId="{5A5DA79F-E8CB-47B3-AFD5-66FAD9753017}" type="presOf" srcId="{FCB3E2F2-57BF-4AE4-88D7-A9965BE4F72A}" destId="{A56CE42F-EE3D-4410-8F55-95AA978CE498}" srcOrd="0" destOrd="0" presId="urn:microsoft.com/office/officeart/2005/8/layout/funnel1"/>
    <dgm:cxn modelId="{D82B3CB6-6CFA-4350-83D7-CC0A321B714A}" type="presOf" srcId="{C49D3932-A748-4D72-A521-5BB4194F3130}" destId="{3404DC6D-E921-4A09-8DFD-B8AA8348C9AF}" srcOrd="0" destOrd="0" presId="urn:microsoft.com/office/officeart/2005/8/layout/funnel1"/>
    <dgm:cxn modelId="{04B7E9DB-75B7-4DD2-84E4-E6E03D121C33}" srcId="{C49D3932-A748-4D72-A521-5BB4194F3130}" destId="{FCB3E2F2-57BF-4AE4-88D7-A9965BE4F72A}" srcOrd="3" destOrd="0" parTransId="{5D29BB53-2124-475C-B511-D7B5D7AD881A}" sibTransId="{9EA943BE-AD81-4CD5-A789-392EA2E6858C}"/>
    <dgm:cxn modelId="{A14C7BB0-3F8A-4668-8F15-A2C22DCF2B3A}" type="presParOf" srcId="{3404DC6D-E921-4A09-8DFD-B8AA8348C9AF}" destId="{F8980B60-EFE9-48E4-A17A-D02B2D38F8B5}" srcOrd="0" destOrd="0" presId="urn:microsoft.com/office/officeart/2005/8/layout/funnel1"/>
    <dgm:cxn modelId="{821D22DE-7FB2-4E98-B2B3-11E5A4D65B9B}" type="presParOf" srcId="{3404DC6D-E921-4A09-8DFD-B8AA8348C9AF}" destId="{39797B3D-C926-4ACF-AD03-DD3177235701}" srcOrd="1" destOrd="0" presId="urn:microsoft.com/office/officeart/2005/8/layout/funnel1"/>
    <dgm:cxn modelId="{0C18445D-6562-483E-BD2D-6266D1E3886B}" type="presParOf" srcId="{3404DC6D-E921-4A09-8DFD-B8AA8348C9AF}" destId="{A56CE42F-EE3D-4410-8F55-95AA978CE498}" srcOrd="2" destOrd="0" presId="urn:microsoft.com/office/officeart/2005/8/layout/funnel1"/>
    <dgm:cxn modelId="{C8652936-55DF-43BE-A625-2E4DE659B300}" type="presParOf" srcId="{3404DC6D-E921-4A09-8DFD-B8AA8348C9AF}" destId="{16892194-4231-42A5-8220-1CE7DA00C383}" srcOrd="3" destOrd="0" presId="urn:microsoft.com/office/officeart/2005/8/layout/funnel1"/>
    <dgm:cxn modelId="{168DBED5-4A18-4B7B-A46D-03B686E189E5}" type="presParOf" srcId="{3404DC6D-E921-4A09-8DFD-B8AA8348C9AF}" destId="{252162F9-6C68-4AD6-8A7B-AA412D521211}" srcOrd="4" destOrd="0" presId="urn:microsoft.com/office/officeart/2005/8/layout/funnel1"/>
    <dgm:cxn modelId="{FDAEFD59-E848-4912-9473-C5C9D1659BB6}" type="presParOf" srcId="{3404DC6D-E921-4A09-8DFD-B8AA8348C9AF}" destId="{772B5176-53DD-4C95-A98E-FB87C8AE70FC}" srcOrd="5" destOrd="0" presId="urn:microsoft.com/office/officeart/2005/8/layout/funnel1"/>
    <dgm:cxn modelId="{D8D55712-30C7-43C2-A2E2-853B687AC579}" type="presParOf" srcId="{3404DC6D-E921-4A09-8DFD-B8AA8348C9AF}" destId="{A709A712-C22A-4A40-A75F-E53F057F7C4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EF8BCC-7F23-4BD8-BB7A-EB36D11D7924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FA3C6B3D-ABB0-42D8-840B-7F50B9EE07AD}">
      <dgm:prSet phldrT="[Tekst]"/>
      <dgm:spPr/>
      <dgm:t>
        <a:bodyPr/>
        <a:lstStyle/>
        <a:p>
          <a:r>
            <a:rPr lang="hr-HR" dirty="0"/>
            <a:t>Zaključne ocjene 7. i 8. razreda iz Hrvatskog jezika, Matematike i Engleskog jezika + 3 nastavna predmeta (ovisi o programu srednje škole)</a:t>
          </a:r>
        </a:p>
      </dgm:t>
    </dgm:pt>
    <dgm:pt modelId="{E8DF7626-596A-4FA8-B467-681E0AB25E0E}" cxnId="{06C6A9CC-9993-48A8-AB2D-128BE0EA8257}" type="sibTrans">
      <dgm:prSet/>
      <dgm:spPr/>
      <dgm:t>
        <a:bodyPr/>
        <a:lstStyle/>
        <a:p>
          <a:endParaRPr lang="hr-HR"/>
        </a:p>
      </dgm:t>
    </dgm:pt>
    <dgm:pt modelId="{67238444-5860-401B-8CF4-4BCC23DA89B8}" cxnId="{06C6A9CC-9993-48A8-AB2D-128BE0EA8257}" type="parTrans">
      <dgm:prSet/>
      <dgm:spPr/>
      <dgm:t>
        <a:bodyPr/>
        <a:lstStyle/>
        <a:p>
          <a:endParaRPr lang="hr-HR"/>
        </a:p>
      </dgm:t>
    </dgm:pt>
    <dgm:pt modelId="{647EBCA4-B7C7-436F-A540-2664CE0A1779}">
      <dgm:prSet phldrT="[Tekst]"/>
      <dgm:spPr/>
      <dgm:t>
        <a:bodyPr/>
        <a:lstStyle/>
        <a:p>
          <a:r>
            <a:rPr lang="hr-HR" dirty="0"/>
            <a:t>Opći uspjeh 5.,6.,7. i 8. razreda na dvije decimale</a:t>
          </a:r>
        </a:p>
        <a:p>
          <a:endParaRPr lang="hr-HR" dirty="0"/>
        </a:p>
      </dgm:t>
    </dgm:pt>
    <dgm:pt modelId="{E28FD73F-E641-4C81-9B1B-2ECB907B0240}" cxnId="{AFC68AA6-AEA3-4763-AA24-6D9525268375}" type="sibTrans">
      <dgm:prSet/>
      <dgm:spPr/>
      <dgm:t>
        <a:bodyPr/>
        <a:lstStyle/>
        <a:p>
          <a:endParaRPr lang="hr-HR"/>
        </a:p>
      </dgm:t>
    </dgm:pt>
    <dgm:pt modelId="{606DF27E-CEFC-4352-9832-07E2413A2F79}" cxnId="{AFC68AA6-AEA3-4763-AA24-6D9525268375}" type="parTrans">
      <dgm:prSet/>
      <dgm:spPr/>
      <dgm:t>
        <a:bodyPr/>
        <a:lstStyle/>
        <a:p>
          <a:endParaRPr lang="hr-HR"/>
        </a:p>
      </dgm:t>
    </dgm:pt>
    <dgm:pt modelId="{2DBEA2A6-5A18-4528-8B5A-C7447C7DB9F1}" type="pres">
      <dgm:prSet presAssocID="{9AEF8BCC-7F23-4BD8-BB7A-EB36D11D7924}" presName="Name0" presStyleCnt="0">
        <dgm:presLayoutVars>
          <dgm:dir/>
          <dgm:animLvl val="lvl"/>
          <dgm:resizeHandles val="exact"/>
        </dgm:presLayoutVars>
      </dgm:prSet>
      <dgm:spPr/>
    </dgm:pt>
    <dgm:pt modelId="{427B7D3F-0120-45A7-BE4F-64B35A9A7420}" type="pres">
      <dgm:prSet presAssocID="{647EBCA4-B7C7-436F-A540-2664CE0A1779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61D7B65B-40A3-4C98-B94E-F35CA8B766B9}" type="pres">
      <dgm:prSet presAssocID="{E28FD73F-E641-4C81-9B1B-2ECB907B0240}" presName="parTxOnlySpace" presStyleCnt="0"/>
      <dgm:spPr/>
    </dgm:pt>
    <dgm:pt modelId="{A51E02E6-F317-4A77-99B2-D28AD7FF0D1C}" type="pres">
      <dgm:prSet presAssocID="{FA3C6B3D-ABB0-42D8-840B-7F50B9EE07AD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C6333D1D-2A81-425F-89E1-85089DE3C39B}" type="presOf" srcId="{FA3C6B3D-ABB0-42D8-840B-7F50B9EE07AD}" destId="{A51E02E6-F317-4A77-99B2-D28AD7FF0D1C}" srcOrd="0" destOrd="0" presId="urn:microsoft.com/office/officeart/2005/8/layout/chevron1"/>
    <dgm:cxn modelId="{AFC68AA6-AEA3-4763-AA24-6D9525268375}" srcId="{9AEF8BCC-7F23-4BD8-BB7A-EB36D11D7924}" destId="{647EBCA4-B7C7-436F-A540-2664CE0A1779}" srcOrd="0" destOrd="0" parTransId="{606DF27E-CEFC-4352-9832-07E2413A2F79}" sibTransId="{E28FD73F-E641-4C81-9B1B-2ECB907B0240}"/>
    <dgm:cxn modelId="{EA506FBF-B8BB-4960-BD3F-B69064505D6A}" type="presOf" srcId="{9AEF8BCC-7F23-4BD8-BB7A-EB36D11D7924}" destId="{2DBEA2A6-5A18-4528-8B5A-C7447C7DB9F1}" srcOrd="0" destOrd="0" presId="urn:microsoft.com/office/officeart/2005/8/layout/chevron1"/>
    <dgm:cxn modelId="{5F3AB0C6-6242-48F4-824C-DBEE8185C48D}" type="presOf" srcId="{647EBCA4-B7C7-436F-A540-2664CE0A1779}" destId="{427B7D3F-0120-45A7-BE4F-64B35A9A7420}" srcOrd="0" destOrd="0" presId="urn:microsoft.com/office/officeart/2005/8/layout/chevron1"/>
    <dgm:cxn modelId="{06C6A9CC-9993-48A8-AB2D-128BE0EA8257}" srcId="{9AEF8BCC-7F23-4BD8-BB7A-EB36D11D7924}" destId="{FA3C6B3D-ABB0-42D8-840B-7F50B9EE07AD}" srcOrd="1" destOrd="0" parTransId="{67238444-5860-401B-8CF4-4BCC23DA89B8}" sibTransId="{E8DF7626-596A-4FA8-B467-681E0AB25E0E}"/>
    <dgm:cxn modelId="{2B81C997-4A20-46FA-A603-BEFAAD3151DB}" type="presParOf" srcId="{2DBEA2A6-5A18-4528-8B5A-C7447C7DB9F1}" destId="{427B7D3F-0120-45A7-BE4F-64B35A9A7420}" srcOrd="0" destOrd="0" presId="urn:microsoft.com/office/officeart/2005/8/layout/chevron1"/>
    <dgm:cxn modelId="{13D84124-F972-4FEF-B41F-44AA4BAE446D}" type="presParOf" srcId="{2DBEA2A6-5A18-4528-8B5A-C7447C7DB9F1}" destId="{61D7B65B-40A3-4C98-B94E-F35CA8B766B9}" srcOrd="1" destOrd="0" presId="urn:microsoft.com/office/officeart/2005/8/layout/chevron1"/>
    <dgm:cxn modelId="{F99B9DDD-8367-4A82-B225-C93AA462A70A}" type="presParOf" srcId="{2DBEA2A6-5A18-4528-8B5A-C7447C7DB9F1}" destId="{A51E02E6-F317-4A77-99B2-D28AD7FF0D1C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4270256" cy="3416205"/>
        <a:chOff x="0" y="0"/>
        <a:chExt cx="4270256" cy="3416205"/>
      </a:xfrm>
    </dsp:grpSpPr>
    <dsp:sp modelId="{F8980B60-EFE9-48E4-A17A-D02B2D38F8B5}">
      <dsp:nvSpPr>
        <dsp:cNvPr id="3" name="Oval 2"/>
        <dsp:cNvSpPr/>
      </dsp:nvSpPr>
      <dsp:spPr bwMode="white">
        <a:xfrm>
          <a:off x="2287484" y="138783"/>
          <a:ext cx="2754315" cy="956537"/>
        </a:xfrm>
        <a:prstGeom prst="ellipse">
          <a:avLst/>
        </a:prstGeom>
      </dsp:spPr>
      <dsp:style>
        <a:lnRef idx="0">
          <a:schemeClr val="accent2"/>
        </a:lnRef>
        <a:fillRef idx="1">
          <a:schemeClr val="accent1">
            <a:tint val="50000"/>
            <a:alpha val="40000"/>
          </a:schemeClr>
        </a:fillRef>
        <a:effectRef idx="0">
          <a:scrgbClr r="0" g="0" b="0"/>
        </a:effectRef>
        <a:fontRef idx="minor"/>
      </dsp:style>
      <dsp:txXfrm>
        <a:off x="2287484" y="138783"/>
        <a:ext cx="2754315" cy="956537"/>
      </dsp:txXfrm>
    </dsp:sp>
    <dsp:sp modelId="{39797B3D-C926-4ACF-AD03-DD3177235701}">
      <dsp:nvSpPr>
        <dsp:cNvPr id="4" name="Down Arrow 3"/>
        <dsp:cNvSpPr/>
      </dsp:nvSpPr>
      <dsp:spPr bwMode="white">
        <a:xfrm>
          <a:off x="3402020" y="2481019"/>
          <a:ext cx="533782" cy="341621"/>
        </a:xfrm>
        <a:prstGeom prst="downArrow">
          <a:avLst/>
        </a:prstGeom>
      </dsp:spPr>
      <dsp:style>
        <a:lnRef idx="2">
          <a:schemeClr val="lt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3402020" y="2481019"/>
        <a:ext cx="533782" cy="341621"/>
      </dsp:txXfrm>
    </dsp:sp>
    <dsp:sp modelId="{A56CE42F-EE3D-4410-8F55-95AA978CE498}">
      <dsp:nvSpPr>
        <dsp:cNvPr id="5" name="Rectangle 4"/>
        <dsp:cNvSpPr/>
      </dsp:nvSpPr>
      <dsp:spPr bwMode="white">
        <a:xfrm>
          <a:off x="2387835" y="2754315"/>
          <a:ext cx="2562154" cy="640538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99568" tIns="99568" rIns="99568" bIns="99568" anchor="ctr"/>
        <a:lstStyle>
          <a:lvl1pPr algn="ctr">
            <a:defRPr sz="14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r-HR" dirty="0">
              <a:solidFill>
                <a:schemeClr val="tx1"/>
              </a:solidFill>
            </a:rPr>
            <a:t>Što se sve vrednuje i boduje za upis?</a:t>
          </a:r>
          <a:endParaRPr>
            <a:solidFill>
              <a:schemeClr val="tx1"/>
            </a:solidFill>
          </a:endParaRPr>
        </a:p>
      </dsp:txBody>
      <dsp:txXfrm>
        <a:off x="2387835" y="2754315"/>
        <a:ext cx="2562154" cy="640538"/>
      </dsp:txXfrm>
    </dsp:sp>
    <dsp:sp modelId="{16892194-4231-42A5-8220-1CE7DA00C383}">
      <dsp:nvSpPr>
        <dsp:cNvPr id="6" name="Oval 5"/>
        <dsp:cNvSpPr/>
      </dsp:nvSpPr>
      <dsp:spPr bwMode="white">
        <a:xfrm>
          <a:off x="3288859" y="1169196"/>
          <a:ext cx="960808" cy="96080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r-HR" b="1"/>
            <a:t>Dodatan element</a:t>
          </a:r>
        </a:p>
      </dsp:txBody>
      <dsp:txXfrm>
        <a:off x="3288859" y="1169196"/>
        <a:ext cx="960808" cy="960808"/>
      </dsp:txXfrm>
    </dsp:sp>
    <dsp:sp modelId="{252162F9-6C68-4AD6-8A7B-AA412D521211}">
      <dsp:nvSpPr>
        <dsp:cNvPr id="7" name="Oval 6"/>
        <dsp:cNvSpPr/>
      </dsp:nvSpPr>
      <dsp:spPr bwMode="white">
        <a:xfrm>
          <a:off x="2601347" y="448377"/>
          <a:ext cx="960808" cy="96080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r-HR" b="1"/>
            <a:t>Poseban element</a:t>
          </a:r>
        </a:p>
      </dsp:txBody>
      <dsp:txXfrm>
        <a:off x="2601347" y="448377"/>
        <a:ext cx="960808" cy="960808"/>
      </dsp:txXfrm>
    </dsp:sp>
    <dsp:sp modelId="{772B5176-53DD-4C95-A98E-FB87C8AE70FC}">
      <dsp:nvSpPr>
        <dsp:cNvPr id="8" name="Oval 7"/>
        <dsp:cNvSpPr/>
      </dsp:nvSpPr>
      <dsp:spPr bwMode="white">
        <a:xfrm>
          <a:off x="3583506" y="216075"/>
          <a:ext cx="960808" cy="960808"/>
        </a:xfrm>
        <a:prstGeom prst="ellipse">
          <a:avLst/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13970" tIns="13970" rIns="13970" bIns="13970" anchor="ctr"/>
        <a:lstStyle>
          <a:lvl1pPr algn="ctr">
            <a:defRPr sz="1100"/>
          </a:lvl1pPr>
          <a:lvl2pPr marL="57150" indent="-57150" algn="ctr">
            <a:defRPr sz="800"/>
          </a:lvl2pPr>
          <a:lvl3pPr marL="114300" indent="-57150" algn="ctr">
            <a:defRPr sz="800"/>
          </a:lvl3pPr>
          <a:lvl4pPr marL="171450" indent="-57150" algn="ctr">
            <a:defRPr sz="800"/>
          </a:lvl4pPr>
          <a:lvl5pPr marL="228600" indent="-57150" algn="ctr">
            <a:defRPr sz="800"/>
          </a:lvl5pPr>
          <a:lvl6pPr marL="285750" indent="-57150" algn="ctr">
            <a:defRPr sz="800"/>
          </a:lvl6pPr>
          <a:lvl7pPr marL="342900" indent="-57150" algn="ctr">
            <a:defRPr sz="800"/>
          </a:lvl7pPr>
          <a:lvl8pPr marL="400050" indent="-57150" algn="ctr">
            <a:defRPr sz="800"/>
          </a:lvl8pPr>
          <a:lvl9pPr marL="457200" indent="-57150" algn="ctr">
            <a:defRPr sz="8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r-HR" b="1"/>
            <a:t>Zajednički element</a:t>
          </a:r>
        </a:p>
      </dsp:txBody>
      <dsp:txXfrm>
        <a:off x="3583506" y="216075"/>
        <a:ext cx="960808" cy="960808"/>
      </dsp:txXfrm>
    </dsp:sp>
    <dsp:sp modelId="{A709A712-C22A-4A40-A75F-E53F057F7C40}">
      <dsp:nvSpPr>
        <dsp:cNvPr id="9" name="Shape 8"/>
        <dsp:cNvSpPr/>
      </dsp:nvSpPr>
      <dsp:spPr bwMode="white">
        <a:xfrm>
          <a:off x="2174322" y="21351"/>
          <a:ext cx="2989179" cy="2391343"/>
        </a:xfrm>
        <a:prstGeom prst="funnel">
          <a:avLst/>
        </a:prstGeom>
      </dsp:spPr>
      <dsp:style>
        <a:lnRef idx="1">
          <a:schemeClr val="accent1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Xfrm>
        <a:off x="2174322" y="21351"/>
        <a:ext cx="2989179" cy="23913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7337823" cy="3416205"/>
        <a:chOff x="0" y="0"/>
        <a:chExt cx="7337823" cy="3416205"/>
      </a:xfrm>
    </dsp:grpSpPr>
    <dsp:sp modelId="{427B7D3F-0120-45A7-BE4F-64B35A9A7420}">
      <dsp:nvSpPr>
        <dsp:cNvPr id="3" name="Chevron 2"/>
        <dsp:cNvSpPr/>
      </dsp:nvSpPr>
      <dsp:spPr bwMode="white">
        <a:xfrm>
          <a:off x="0" y="935700"/>
          <a:ext cx="3862012" cy="1544805"/>
        </a:xfrm>
        <a:prstGeom prst="chevron">
          <a:avLst/>
        </a:prstGeom>
      </dsp:spPr>
      <dsp:style>
        <a:lnRef idx="2">
          <a:schemeClr val="lt1"/>
        </a:lnRef>
        <a:fillRef idx="1">
          <a:schemeClr val="accent5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4008" tIns="21336" rIns="21336" bIns="21336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r-HR" dirty="0"/>
            <a:t>Opći uspjeh 5.,6.,7. i 8. razreda na dvije decimale</a:t>
          </a:r>
          <a:endParaRPr lang="hr-HR" dirty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hr-HR" dirty="0"/>
        </a:p>
      </dsp:txBody>
      <dsp:txXfrm>
        <a:off x="0" y="935700"/>
        <a:ext cx="3862012" cy="1544805"/>
      </dsp:txXfrm>
    </dsp:sp>
    <dsp:sp modelId="{A51E02E6-F317-4A77-99B2-D28AD7FF0D1C}">
      <dsp:nvSpPr>
        <dsp:cNvPr id="4" name="Chevron 3"/>
        <dsp:cNvSpPr/>
      </dsp:nvSpPr>
      <dsp:spPr bwMode="white">
        <a:xfrm>
          <a:off x="3475811" y="935700"/>
          <a:ext cx="3862012" cy="1544805"/>
        </a:xfrm>
        <a:prstGeom prst="chevron">
          <a:avLst/>
        </a:prstGeom>
      </dsp:spPr>
      <dsp:style>
        <a:lnRef idx="2">
          <a:schemeClr val="lt1"/>
        </a:lnRef>
        <a:fillRef idx="1">
          <a:schemeClr val="accent5">
            <a:hueOff val="-13140000"/>
            <a:satOff val="89412"/>
            <a:lumOff val="392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64008" tIns="21336" rIns="21336" bIns="21336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hr-HR" dirty="0"/>
            <a:t>Zaključne ocjene 7. i 8. razreda iz Hrvatskog jezika, Matematike i Engleskog jezika + 3 nastavna predmeta (ovisi o programu srednje škole)</a:t>
          </a:r>
        </a:p>
      </dsp:txBody>
      <dsp:txXfrm>
        <a:off x="3475811" y="935700"/>
        <a:ext cx="3862012" cy="1544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type="chevron" r:blip="" rot="180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type="chevron" r:blip="" rot="180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E1CB8-412E-4B1F-8A72-73B8CC09905F}" type="datetimeFigureOut">
              <a:rPr lang="hr-HR" smtClean="0"/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FA19E-6915-4A22-9CA1-723E03B5CA2C}" type="slidenum">
              <a:rPr lang="hr-HR" smtClean="0"/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2BC6F660-EBA7-4033-8C70-8D64910A0E6E}" type="slidenum">
              <a:rPr lang="hr-HR"/>
            </a:fld>
            <a:endParaRPr lang="hr-HR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Zaglavlje sekcij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  <a:endParaRPr lang="hr-HR"/>
          </a:p>
          <a:p>
            <a:pPr lvl="1"/>
            <a:r>
              <a:rPr lang="hr-HR"/>
              <a:t>Druga razina</a:t>
            </a:r>
            <a:endParaRPr lang="hr-HR"/>
          </a:p>
          <a:p>
            <a:pPr lvl="2"/>
            <a:r>
              <a:rPr lang="hr-HR"/>
              <a:t>Treća razina</a:t>
            </a:r>
            <a:endParaRPr lang="hr-HR"/>
          </a:p>
          <a:p>
            <a:pPr lvl="3"/>
            <a:r>
              <a:rPr lang="hr-HR"/>
              <a:t>Četvrta razina</a:t>
            </a:r>
            <a:endParaRPr lang="hr-HR"/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71377C3D-7BB2-4D23-9D10-616807B37D36}" type="datetimeFigureOut">
              <a:rPr lang="sr-Latn-CS" smtClean="0"/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63C03A18-1BE2-487D-92D8-585057AF460F}" type="slidenum">
              <a:rPr lang="hr-HR" smtClean="0"/>
            </a:fld>
            <a:endParaRPr lang="hr-H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anose="05000000000000000000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93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877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594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anose="05000000000000000000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39605" y="640080"/>
            <a:ext cx="4264789" cy="2697480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86" y="3657600"/>
            <a:ext cx="9141714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3794760"/>
            <a:ext cx="8603674" cy="1739347"/>
          </a:xfrm>
        </p:spPr>
        <p:txBody>
          <a:bodyPr>
            <a:normAutofit/>
          </a:bodyPr>
          <a:lstStyle/>
          <a:p>
            <a:r>
              <a:rPr lang="hr-HR"/>
              <a:t>UPISI U SREDNJU ŠKOLU</a:t>
            </a:r>
            <a:endParaRPr lang="hr-H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566518"/>
            <a:ext cx="6858000" cy="838437"/>
          </a:xfrm>
        </p:spPr>
        <p:txBody>
          <a:bodyPr>
            <a:normAutofit/>
          </a:bodyPr>
          <a:lstStyle/>
          <a:p>
            <a:r>
              <a:rPr lang="hr-HR" sz="1900"/>
              <a:t>Pripremila: Mirela Sučević, prof. pedagogije, </a:t>
            </a:r>
            <a:endParaRPr lang="hr-HR" sz="1900"/>
          </a:p>
          <a:p>
            <a:r>
              <a:rPr lang="hr-HR" sz="1900"/>
              <a:t>stručna suradnica izvrsna savjetnica</a:t>
            </a:r>
            <a:endParaRPr lang="hr-HR" sz="1900"/>
          </a:p>
          <a:p>
            <a:endParaRPr lang="hr-HR" sz="190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1885" y="284176"/>
            <a:ext cx="2914649" cy="1508760"/>
          </a:xfrm>
        </p:spPr>
        <p:txBody>
          <a:bodyPr>
            <a:normAutofit/>
          </a:bodyPr>
          <a:lstStyle/>
          <a:p>
            <a:r>
              <a:rPr lang="hr-HR" sz="3700"/>
              <a:t>STRUKOVNE ŠKOLE</a:t>
            </a:r>
            <a:endParaRPr lang="hr-HR" sz="370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1885" y="2011680"/>
            <a:ext cx="2958973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/>
              <a:t>Trogodišnje škole:</a:t>
            </a:r>
            <a:endParaRPr lang="hr-HR" sz="1700"/>
          </a:p>
          <a:p>
            <a:r>
              <a:rPr lang="hr-HR" sz="1700"/>
              <a:t>pripremaju učenike za rad u industriji, gospodarstvu i obrtništvu</a:t>
            </a:r>
            <a:endParaRPr lang="hr-HR" sz="1700"/>
          </a:p>
          <a:p>
            <a:r>
              <a:rPr lang="hr-HR" sz="1700"/>
              <a:t>postoje programi za industrijska zanimanja i programi za obrtnička zanimanja</a:t>
            </a:r>
            <a:endParaRPr lang="hr-HR" sz="1700"/>
          </a:p>
          <a:p>
            <a:r>
              <a:rPr lang="hr-HR" sz="1700"/>
              <a:t>omogućuju brzo uključivanje u svijet rada</a:t>
            </a:r>
            <a:endParaRPr lang="hr-HR" sz="1700"/>
          </a:p>
          <a:p>
            <a:r>
              <a:rPr lang="hr-HR" sz="1700"/>
              <a:t>stručna praksa i praktična nastava obuhvaćaju oko polovice nastave.</a:t>
            </a:r>
            <a:endParaRPr lang="hr-HR" sz="1700"/>
          </a:p>
          <a:p>
            <a:endParaRPr lang="hr-HR" sz="1700"/>
          </a:p>
        </p:txBody>
      </p:sp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2340" y="0"/>
            <a:ext cx="56616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2" y="0"/>
            <a:ext cx="3020603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skeč, crtež, umjetničko djelo, ilustracija&#10;&#10;Opis je automatski generiran"/>
          <p:cNvPicPr>
            <a:picLocks noChangeAspect="1"/>
          </p:cNvPicPr>
          <p:nvPr/>
        </p:nvPicPr>
        <p:blipFill rotWithShape="1">
          <a:blip r:embed="rId1"/>
          <a:srcRect l="23547" r="14548" b="1"/>
          <a:stretch>
            <a:fillRect/>
          </a:stretch>
        </p:blipFill>
        <p:spPr>
          <a:xfrm>
            <a:off x="4246909" y="321733"/>
            <a:ext cx="1882429" cy="332411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13444" y="0"/>
            <a:ext cx="2330556" cy="28289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3" y="4109826"/>
            <a:ext cx="3012331" cy="274817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4275" y="2989781"/>
            <a:ext cx="2319725" cy="3868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skeč, crtež, crtić, ilustracija&#10;&#10;Opis je automatski generiran"/>
          <p:cNvPicPr>
            <a:picLocks noChangeAspect="1"/>
          </p:cNvPicPr>
          <p:nvPr/>
        </p:nvPicPr>
        <p:blipFill rotWithShape="1">
          <a:blip r:embed="rId2"/>
          <a:srcRect l="13238" r="16326" b="1"/>
          <a:stretch>
            <a:fillRect/>
          </a:stretch>
        </p:blipFill>
        <p:spPr>
          <a:xfrm>
            <a:off x="7061674" y="3310690"/>
            <a:ext cx="1837066" cy="3244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1885" y="284176"/>
            <a:ext cx="2914649" cy="1508760"/>
          </a:xfrm>
        </p:spPr>
        <p:txBody>
          <a:bodyPr>
            <a:normAutofit/>
          </a:bodyPr>
          <a:lstStyle/>
          <a:p>
            <a:r>
              <a:rPr lang="hr-HR" sz="3400"/>
              <a:t>STRUKOVNE ŠKOLE</a:t>
            </a:r>
            <a:br>
              <a:rPr lang="hr-HR" sz="3400"/>
            </a:br>
            <a:endParaRPr lang="hr-HR" sz="340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1885" y="2011680"/>
            <a:ext cx="2958973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/>
              <a:t>Trogodišnje škole:</a:t>
            </a:r>
            <a:endParaRPr lang="hr-HR" sz="1700"/>
          </a:p>
          <a:p>
            <a:r>
              <a:rPr lang="hr-HR" sz="1700"/>
              <a:t>obrtnički programi obrazovanja se mogu odvijati po jedinstvenom modelu obrazovanja (JMO) - teorijska nastava (većinom u školi) odvojena od praktičnog rada i praktične nastave (npr. kod obrtnika u radionici)</a:t>
            </a:r>
            <a:endParaRPr lang="hr-HR" sz="1700"/>
          </a:p>
          <a:p>
            <a:r>
              <a:rPr lang="hr-HR" sz="1700"/>
              <a:t>za upis u ove programe obrazovanja potrebno je sklopiti ugovor o naukovanju s obrtnikom koji za to ima odobrenje Hrvatske obrtničke komore</a:t>
            </a:r>
            <a:endParaRPr lang="hr-HR" sz="1700"/>
          </a:p>
          <a:p>
            <a:endParaRPr lang="hr-HR" sz="1700"/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2340" y="0"/>
            <a:ext cx="56616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2" y="0"/>
            <a:ext cx="3020603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osoba, Ljudsko lice, odijevanje, bejzbol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1762" y="1233469"/>
            <a:ext cx="2532723" cy="1500638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13444" y="0"/>
            <a:ext cx="2330556" cy="28289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3" y="4109826"/>
            <a:ext cx="3012331" cy="274817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4275" y="2989781"/>
            <a:ext cx="2319725" cy="3868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osoba, odijevanje, čovjek, Obrađivanje metala&#10;&#10;Opis je automatski generi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16" y="3698592"/>
            <a:ext cx="1844982" cy="2468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hr-HR" sz="3400"/>
              <a:t>STRUKOVNE ŠKOLE</a:t>
            </a:r>
            <a:endParaRPr lang="hr-HR" sz="340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/>
              <a:t>Trogodišnje škole:</a:t>
            </a:r>
            <a:endParaRPr lang="hr-HR" sz="1700"/>
          </a:p>
          <a:p>
            <a:r>
              <a:rPr lang="hr-HR" sz="1700"/>
              <a:t>Industrijski model obrazovanja (IG) podrazumijeva izvođenje teorijske i praktične nastave u školskim učionicama, školskim radionicama i industrijskim pogonima</a:t>
            </a:r>
            <a:endParaRPr lang="hr-HR" sz="1700"/>
          </a:p>
          <a:p>
            <a:r>
              <a:rPr lang="hr-HR" sz="1700"/>
              <a:t>učenici polažu završni ispit i stječu srednju stručnu spremu i određeno zanimanje </a:t>
            </a:r>
            <a:endParaRPr lang="hr-HR" sz="1700"/>
          </a:p>
          <a:p>
            <a:endParaRPr lang="hr-HR" sz="1700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58540" y="0"/>
            <a:ext cx="558546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52206" y="534115"/>
            <a:ext cx="2618092" cy="3525420"/>
          </a:xfrm>
          <a:prstGeom prst="rect">
            <a:avLst/>
          </a:prstGeom>
          <a:solidFill>
            <a:srgbClr val="FFFFFF"/>
          </a:solidFill>
          <a:ln w="1270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 descr="Slika na kojoj se prikazuje promet, bager, vanjski, vozilo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8161" y="1557139"/>
            <a:ext cx="2376499" cy="1479371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90949" y="534118"/>
            <a:ext cx="2189571" cy="25062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52206" y="4213865"/>
            <a:ext cx="2618092" cy="2208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95769" y="3192739"/>
            <a:ext cx="2185700" cy="3230115"/>
          </a:xfrm>
          <a:prstGeom prst="rect">
            <a:avLst/>
          </a:prstGeom>
          <a:solidFill>
            <a:srgbClr val="FFFFFF"/>
          </a:solidFill>
          <a:ln w="1270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 descr="Slika na kojoj se prikazuje cvjetni aranžman, Cvjećarstvo, Cvjetni dizajn, rezano cvijeće&#10;&#10;Opis je automatski generi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470" y="3788997"/>
            <a:ext cx="1943451" cy="2037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1885" y="284176"/>
            <a:ext cx="2914649" cy="1508760"/>
          </a:xfrm>
        </p:spPr>
        <p:txBody>
          <a:bodyPr>
            <a:normAutofit/>
          </a:bodyPr>
          <a:lstStyle/>
          <a:p>
            <a:r>
              <a:rPr lang="hr-HR" sz="3400"/>
              <a:t>UMJETNIČKE ŠKOLE</a:t>
            </a:r>
            <a:br>
              <a:rPr lang="hr-HR" sz="3400"/>
            </a:br>
            <a:endParaRPr lang="hr-HR" sz="340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1885" y="2011680"/>
            <a:ext cx="2958973" cy="4206240"/>
          </a:xfrm>
        </p:spPr>
        <p:txBody>
          <a:bodyPr>
            <a:normAutofit/>
          </a:bodyPr>
          <a:lstStyle/>
          <a:p>
            <a:r>
              <a:rPr lang="hr-HR" sz="1600"/>
              <a:t>četverogodišnje škole</a:t>
            </a:r>
            <a:endParaRPr lang="hr-HR" sz="1600"/>
          </a:p>
          <a:p>
            <a:r>
              <a:rPr lang="hr-HR" sz="1600"/>
              <a:t>nude obrazovne programe za učenike koji se odlikuju specifičnim sposobnostima u području glazbe, plesa, likovne umjetnosti i dizajna</a:t>
            </a:r>
            <a:endParaRPr lang="hr-HR" sz="1600"/>
          </a:p>
          <a:p>
            <a:r>
              <a:rPr lang="hr-HR" sz="1600"/>
              <a:t>izrada i obrana završnog rada </a:t>
            </a:r>
            <a:endParaRPr lang="hr-HR" sz="1600"/>
          </a:p>
          <a:p>
            <a:endParaRPr lang="hr-HR" sz="1600"/>
          </a:p>
        </p:txBody>
      </p:sp>
      <p:sp useBgFill="1">
        <p:nvSpPr>
          <p:cNvPr id="25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2340" y="0"/>
            <a:ext cx="56616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2" y="0"/>
            <a:ext cx="5463538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klavir, crtež, umjetničko djelo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48777" y="321733"/>
            <a:ext cx="3526906" cy="3324110"/>
          </a:xfrm>
          <a:prstGeom prst="rect">
            <a:avLst/>
          </a:prstGeom>
        </p:spPr>
      </p:pic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3" y="4109826"/>
            <a:ext cx="3012331" cy="27481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4275" y="4109826"/>
            <a:ext cx="2319725" cy="27481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crtež, skeč, ilustracija, ukrasni isječci&#10;&#10;Opis je automatski generi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223" y="4445000"/>
            <a:ext cx="1787968" cy="2109697"/>
          </a:xfrm>
          <a:prstGeom prst="rect">
            <a:avLst/>
          </a:prstGeom>
        </p:spPr>
      </p:pic>
      <p:pic>
        <p:nvPicPr>
          <p:cNvPr id="6" name="Slika 5" descr="Slika na kojoj se prikazuje crtež, skeč, ilustracija, umjetničko djelo&#10;&#10;Opis je automatski generira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9430" y="4445000"/>
            <a:ext cx="2004212" cy="21096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400" spc="150">
                <a:solidFill>
                  <a:schemeClr val="tx2"/>
                </a:solidFill>
              </a:rPr>
              <a:t>PROHODNOST SREDNJIH ŠKOLA</a:t>
            </a:r>
            <a:endParaRPr lang="en-US" sz="2400" spc="150">
              <a:solidFill>
                <a:schemeClr val="tx2"/>
              </a:solidFill>
            </a:endParaRPr>
          </a:p>
        </p:txBody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5435" y="494988"/>
            <a:ext cx="5173126" cy="4720479"/>
          </a:xfrm>
          <a:prstGeom prst="rect">
            <a:avLst/>
          </a:prstGeom>
        </p:spPr>
      </p:pic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lang="hr-HR" sz="3400" u="sng"/>
              <a:t>Elementi i kriteriji vrednovanja za upis u srednju školu</a:t>
            </a:r>
            <a:endParaRPr lang="hr-HR" sz="3400" u="sng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lang="hr-HR" sz="3100" u="sng"/>
              <a:t>1. Zajednički elementi za upis u gimnazijske programe i četverogodišnje strukovne škole</a:t>
            </a:r>
            <a:endParaRPr lang="hr-HR" sz="3100" u="sng"/>
          </a:p>
        </p:txBody>
      </p:sp>
      <p:graphicFrame>
        <p:nvGraphicFramePr>
          <p:cNvPr id="6" name="Rezervirano mjesto sadržaja 5"/>
          <p:cNvGraphicFramePr>
            <a:graphicFrameLocks noGrp="1"/>
          </p:cNvGraphicFramePr>
          <p:nvPr>
            <p:ph idx="1"/>
          </p:nvPr>
        </p:nvGraphicFramePr>
        <p:xfrm>
          <a:off x="902493" y="2476595"/>
          <a:ext cx="7337823" cy="3416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4622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981"/>
            <a:ext cx="3514725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hr-HR" sz="1900" u="sng">
                <a:solidFill>
                  <a:schemeClr val="tx2"/>
                </a:solidFill>
              </a:rPr>
              <a:t>2. Dodatni element – </a:t>
            </a:r>
            <a:br>
              <a:rPr lang="hr-HR" sz="1900" u="sng">
                <a:solidFill>
                  <a:schemeClr val="tx2"/>
                </a:solidFill>
              </a:rPr>
            </a:br>
            <a:r>
              <a:rPr lang="hr-HR" sz="1900" u="sng">
                <a:solidFill>
                  <a:schemeClr val="tx2"/>
                </a:solidFill>
              </a:rPr>
              <a:t>sposobnosti, darovitosti i znanja učenika</a:t>
            </a:r>
            <a:br>
              <a:rPr lang="hr-HR" sz="1900" u="sng">
                <a:solidFill>
                  <a:schemeClr val="tx2"/>
                </a:solidFill>
              </a:rPr>
            </a:br>
            <a:endParaRPr lang="hr-HR" sz="1900" u="sng">
              <a:solidFill>
                <a:schemeClr val="tx2"/>
              </a:solidFill>
            </a:endParaRP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b="1" i="1">
                <a:solidFill>
                  <a:schemeClr val="bg1"/>
                </a:solidFill>
              </a:rPr>
              <a:t>Dokazuju se i vrednuju:</a:t>
            </a:r>
            <a:endParaRPr lang="hr-HR" sz="2000" b="1" i="1">
              <a:solidFill>
                <a:schemeClr val="bg1"/>
              </a:solidFill>
            </a:endParaRPr>
          </a:p>
          <a:p>
            <a:r>
              <a:rPr lang="hr-HR" sz="2000">
                <a:solidFill>
                  <a:schemeClr val="bg1"/>
                </a:solidFill>
              </a:rPr>
              <a:t>na osnovi provjere </a:t>
            </a:r>
            <a:r>
              <a:rPr lang="hr-HR" sz="2000" b="1">
                <a:solidFill>
                  <a:schemeClr val="bg1"/>
                </a:solidFill>
              </a:rPr>
              <a:t>posebnih vještina i sposobnosti i darovitosti</a:t>
            </a:r>
            <a:endParaRPr lang="hr-HR" sz="2000" b="1">
              <a:solidFill>
                <a:schemeClr val="bg1"/>
              </a:solidFill>
            </a:endParaRPr>
          </a:p>
          <a:p>
            <a:r>
              <a:rPr lang="hr-HR" sz="2000">
                <a:solidFill>
                  <a:schemeClr val="bg1"/>
                </a:solidFill>
              </a:rPr>
              <a:t>na osnovi rezultata postignutih </a:t>
            </a:r>
            <a:r>
              <a:rPr lang="hr-HR" sz="2000" b="1">
                <a:solidFill>
                  <a:schemeClr val="bg1"/>
                </a:solidFill>
              </a:rPr>
              <a:t>na natjecanjima u znanju</a:t>
            </a:r>
            <a:endParaRPr lang="hr-HR" sz="2000" b="1">
              <a:solidFill>
                <a:schemeClr val="bg1"/>
              </a:solidFill>
            </a:endParaRPr>
          </a:p>
          <a:p>
            <a:r>
              <a:rPr lang="hr-HR" sz="2000">
                <a:solidFill>
                  <a:schemeClr val="bg1"/>
                </a:solidFill>
              </a:rPr>
              <a:t>na osnovi rezultata postignutih </a:t>
            </a:r>
            <a:r>
              <a:rPr lang="hr-HR" sz="2000" b="1">
                <a:solidFill>
                  <a:schemeClr val="bg1"/>
                </a:solidFill>
              </a:rPr>
              <a:t>na natjecanjima školskih sportskih društava.</a:t>
            </a:r>
            <a:endParaRPr lang="hr-HR" sz="2000" b="1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1"/>
          <a:srcRect t="4381" b="4083"/>
          <a:stretch>
            <a:fillRect/>
          </a:stretch>
        </p:blipFill>
        <p:spPr>
          <a:xfrm>
            <a:off x="3946776" y="1364606"/>
            <a:ext cx="4712701" cy="40873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4622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981"/>
            <a:ext cx="3514725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hr-HR" sz="1900" u="sng">
                <a:solidFill>
                  <a:schemeClr val="tx2"/>
                </a:solidFill>
              </a:rPr>
              <a:t>Posebna znanja, vještine, sposobnosti i darovitosti</a:t>
            </a:r>
            <a:br>
              <a:rPr lang="hr-HR" sz="1900" u="sng">
                <a:solidFill>
                  <a:schemeClr val="tx2"/>
                </a:solidFill>
              </a:rPr>
            </a:br>
            <a:endParaRPr lang="hr-HR" sz="1900" u="sng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Autofit/>
          </a:bodyPr>
          <a:lstStyle/>
          <a:p>
            <a:r>
              <a:rPr lang="hr-HR" sz="1600" dirty="0">
                <a:solidFill>
                  <a:schemeClr val="bg1"/>
                </a:solidFill>
              </a:rPr>
              <a:t>provjera posebnih znanja</a:t>
            </a:r>
            <a:endParaRPr lang="hr-HR" sz="1600" dirty="0">
              <a:solidFill>
                <a:schemeClr val="bg1"/>
              </a:solidFill>
            </a:endParaRPr>
          </a:p>
          <a:p>
            <a:r>
              <a:rPr lang="hr-HR" sz="1600" dirty="0">
                <a:solidFill>
                  <a:schemeClr val="bg1"/>
                </a:solidFill>
              </a:rPr>
              <a:t>program </a:t>
            </a:r>
            <a:r>
              <a:rPr lang="hr-HR" sz="1600" b="1" dirty="0">
                <a:solidFill>
                  <a:schemeClr val="bg1"/>
                </a:solidFill>
              </a:rPr>
              <a:t>likovne </a:t>
            </a:r>
            <a:r>
              <a:rPr lang="hr-HR" sz="1600" dirty="0">
                <a:solidFill>
                  <a:schemeClr val="bg1"/>
                </a:solidFill>
              </a:rPr>
              <a:t>umjetnosti i dizajna</a:t>
            </a:r>
            <a:endParaRPr lang="hr-HR" sz="1600" dirty="0">
              <a:solidFill>
                <a:schemeClr val="bg1"/>
              </a:solidFill>
            </a:endParaRPr>
          </a:p>
          <a:p>
            <a:r>
              <a:rPr lang="hr-HR" sz="1600" dirty="0">
                <a:solidFill>
                  <a:schemeClr val="bg1"/>
                </a:solidFill>
              </a:rPr>
              <a:t>program </a:t>
            </a:r>
            <a:r>
              <a:rPr lang="hr-HR" sz="1600" b="1" dirty="0">
                <a:solidFill>
                  <a:schemeClr val="bg1"/>
                </a:solidFill>
              </a:rPr>
              <a:t>glazbene</a:t>
            </a:r>
            <a:r>
              <a:rPr lang="hr-HR" sz="1600" dirty="0">
                <a:solidFill>
                  <a:schemeClr val="bg1"/>
                </a:solidFill>
              </a:rPr>
              <a:t> umjetnosti</a:t>
            </a:r>
            <a:endParaRPr lang="hr-HR" sz="1600" dirty="0">
              <a:solidFill>
                <a:schemeClr val="bg1"/>
              </a:solidFill>
            </a:endParaRPr>
          </a:p>
          <a:p>
            <a:r>
              <a:rPr lang="hr-HR" sz="1600" dirty="0">
                <a:solidFill>
                  <a:schemeClr val="bg1"/>
                </a:solidFill>
              </a:rPr>
              <a:t>program </a:t>
            </a:r>
            <a:r>
              <a:rPr lang="hr-HR" sz="1600" b="1" dirty="0">
                <a:solidFill>
                  <a:schemeClr val="bg1"/>
                </a:solidFill>
              </a:rPr>
              <a:t>plesne</a:t>
            </a:r>
            <a:r>
              <a:rPr lang="hr-HR" sz="1600" dirty="0">
                <a:solidFill>
                  <a:schemeClr val="bg1"/>
                </a:solidFill>
              </a:rPr>
              <a:t> umjetnosti</a:t>
            </a:r>
            <a:endParaRPr lang="hr-HR" sz="1600" dirty="0">
              <a:solidFill>
                <a:schemeClr val="bg1"/>
              </a:solidFill>
            </a:endParaRPr>
          </a:p>
          <a:p>
            <a:r>
              <a:rPr lang="hr-HR" sz="1600" dirty="0">
                <a:solidFill>
                  <a:schemeClr val="bg1"/>
                </a:solidFill>
              </a:rPr>
              <a:t>upis </a:t>
            </a:r>
            <a:r>
              <a:rPr lang="hr-HR" sz="1600" b="1" dirty="0">
                <a:solidFill>
                  <a:schemeClr val="bg1"/>
                </a:solidFill>
              </a:rPr>
              <a:t>iznimno darovitih </a:t>
            </a:r>
            <a:r>
              <a:rPr lang="hr-HR" sz="1600" dirty="0">
                <a:solidFill>
                  <a:schemeClr val="bg1"/>
                </a:solidFill>
              </a:rPr>
              <a:t>kandidata</a:t>
            </a:r>
            <a:endParaRPr lang="hr-HR" sz="1600" dirty="0">
              <a:solidFill>
                <a:schemeClr val="bg1"/>
              </a:solidFill>
            </a:endParaRPr>
          </a:p>
          <a:p>
            <a:r>
              <a:rPr lang="hr-HR" sz="1600" dirty="0">
                <a:solidFill>
                  <a:schemeClr val="bg1"/>
                </a:solidFill>
              </a:rPr>
              <a:t>upis kandidata u </a:t>
            </a:r>
            <a:r>
              <a:rPr lang="hr-HR" sz="1600" b="1" dirty="0">
                <a:solidFill>
                  <a:schemeClr val="bg1"/>
                </a:solidFill>
              </a:rPr>
              <a:t>razredne odjele za sportaše</a:t>
            </a:r>
            <a:r>
              <a:rPr lang="hr-HR" sz="1600" dirty="0">
                <a:solidFill>
                  <a:schemeClr val="bg1"/>
                </a:solidFill>
              </a:rPr>
              <a:t>: upisuju se kandidati koji su uvršteni na rang-listu matičnog nacionalnog sportskog saveza</a:t>
            </a:r>
            <a:endParaRPr lang="hr-HR" sz="16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6776" y="1705814"/>
            <a:ext cx="4712701" cy="340492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Rectangle 51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613359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124" name="Picture 4" descr="http://os-djarnevic-ka.skole.hr/upload/os-djarnevic-ka/images/newsimg/327/Image/fizika1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599" y="1298774"/>
            <a:ext cx="5168392" cy="42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1" name="Rectangle 51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33590" y="0"/>
            <a:ext cx="301041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3" name="Rectangle 51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133590" y="163629"/>
            <a:ext cx="3010410" cy="16747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74889" y="488108"/>
            <a:ext cx="2281479" cy="1026892"/>
          </a:xfrm>
        </p:spPr>
        <p:txBody>
          <a:bodyPr>
            <a:normAutofit/>
          </a:bodyPr>
          <a:lstStyle/>
          <a:p>
            <a:r>
              <a:rPr lang="hr-HR" sz="2400" u="sng">
                <a:solidFill>
                  <a:schemeClr val="tx2"/>
                </a:solidFill>
              </a:rPr>
              <a:t>Natjecanja u znanju</a:t>
            </a:r>
            <a:br>
              <a:rPr lang="hr-HR" sz="2400" u="sng">
                <a:solidFill>
                  <a:schemeClr val="tx2"/>
                </a:solidFill>
              </a:rPr>
            </a:br>
            <a:endParaRPr lang="hr-HR" sz="2400" u="sng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374889" y="2160158"/>
            <a:ext cx="2281479" cy="4050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1800" dirty="0">
                <a:solidFill>
                  <a:schemeClr val="bg1"/>
                </a:solidFill>
              </a:rPr>
              <a:t>Boduju se rezultati u natjecanjima u znanju iz: </a:t>
            </a:r>
            <a:endParaRPr lang="hr-HR" sz="1800" dirty="0">
              <a:solidFill>
                <a:schemeClr val="bg1"/>
              </a:solidFill>
            </a:endParaRPr>
          </a:p>
          <a:p>
            <a:r>
              <a:rPr lang="hr-HR" sz="1800" u="sng" dirty="0">
                <a:solidFill>
                  <a:schemeClr val="bg1"/>
                </a:solidFill>
              </a:rPr>
              <a:t>Hrvatskog jezika</a:t>
            </a:r>
            <a:r>
              <a:rPr lang="hr-HR" sz="1800" dirty="0">
                <a:solidFill>
                  <a:schemeClr val="bg1"/>
                </a:solidFill>
              </a:rPr>
              <a:t>, </a:t>
            </a:r>
            <a:r>
              <a:rPr lang="hr-HR" sz="1800" u="sng" dirty="0">
                <a:solidFill>
                  <a:schemeClr val="bg1"/>
                </a:solidFill>
              </a:rPr>
              <a:t>Matematike</a:t>
            </a:r>
            <a:r>
              <a:rPr lang="hr-HR" sz="1800" dirty="0">
                <a:solidFill>
                  <a:schemeClr val="bg1"/>
                </a:solidFill>
              </a:rPr>
              <a:t>, </a:t>
            </a:r>
            <a:r>
              <a:rPr lang="hr-HR" sz="1800" u="sng" dirty="0">
                <a:solidFill>
                  <a:schemeClr val="bg1"/>
                </a:solidFill>
              </a:rPr>
              <a:t>Engleskog jezika</a:t>
            </a:r>
            <a:r>
              <a:rPr lang="hr-HR" sz="1800" dirty="0">
                <a:solidFill>
                  <a:schemeClr val="bg1"/>
                </a:solidFill>
              </a:rPr>
              <a:t>, </a:t>
            </a:r>
            <a:endParaRPr lang="hr-HR" sz="1800" dirty="0">
              <a:solidFill>
                <a:schemeClr val="bg1"/>
              </a:solidFill>
            </a:endParaRPr>
          </a:p>
          <a:p>
            <a:r>
              <a:rPr lang="hr-HR" sz="1800" dirty="0">
                <a:solidFill>
                  <a:schemeClr val="bg1"/>
                </a:solidFill>
              </a:rPr>
              <a:t>iz </a:t>
            </a:r>
            <a:r>
              <a:rPr lang="hr-HR" sz="1800" b="1" u="sng" dirty="0">
                <a:solidFill>
                  <a:schemeClr val="bg1"/>
                </a:solidFill>
              </a:rPr>
              <a:t>2</a:t>
            </a:r>
            <a:r>
              <a:rPr lang="hr-HR" sz="1800" u="sng" dirty="0">
                <a:solidFill>
                  <a:schemeClr val="bg1"/>
                </a:solidFill>
              </a:rPr>
              <a:t> predmeta</a:t>
            </a:r>
            <a:r>
              <a:rPr lang="hr-HR" sz="1800" dirty="0">
                <a:solidFill>
                  <a:schemeClr val="bg1"/>
                </a:solidFill>
              </a:rPr>
              <a:t> posebno značajna za upis i </a:t>
            </a:r>
            <a:endParaRPr lang="hr-HR" sz="1800" dirty="0">
              <a:solidFill>
                <a:schemeClr val="bg1"/>
              </a:solidFill>
            </a:endParaRPr>
          </a:p>
          <a:p>
            <a:r>
              <a:rPr lang="hr-HR" sz="1800" dirty="0">
                <a:solidFill>
                  <a:schemeClr val="bg1"/>
                </a:solidFill>
              </a:rPr>
              <a:t>iz</a:t>
            </a:r>
            <a:r>
              <a:rPr lang="hr-HR" sz="1800" b="1" u="sng" dirty="0">
                <a:solidFill>
                  <a:schemeClr val="bg1"/>
                </a:solidFill>
              </a:rPr>
              <a:t> 1</a:t>
            </a:r>
            <a:r>
              <a:rPr lang="hr-HR" sz="1800" u="sng" dirty="0">
                <a:solidFill>
                  <a:schemeClr val="bg1"/>
                </a:solidFill>
              </a:rPr>
              <a:t> predmeta </a:t>
            </a:r>
            <a:r>
              <a:rPr lang="hr-HR" sz="1800" dirty="0">
                <a:solidFill>
                  <a:schemeClr val="bg1"/>
                </a:solidFill>
              </a:rPr>
              <a:t>kojeg samostalno određuje škola.</a:t>
            </a:r>
            <a:endParaRPr lang="hr-HR" sz="1800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hr-HR" sz="3400"/>
              <a:t>ZLATNA RIBICA - TRI ŽELJE</a:t>
            </a:r>
            <a:endParaRPr lang="hr-HR" sz="340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rmAutofit/>
          </a:bodyPr>
          <a:lstStyle/>
          <a:p>
            <a:r>
              <a:rPr lang="pt-BR"/>
              <a:t>Zamislite da vas zlatna ribica pita :</a:t>
            </a:r>
            <a:endParaRPr lang="pt-BR"/>
          </a:p>
          <a:p>
            <a:r>
              <a:rPr lang="pt-BR"/>
              <a:t> Što želite svom djetetu?</a:t>
            </a:r>
            <a:endParaRPr lang="pt-BR"/>
          </a:p>
          <a:p>
            <a:r>
              <a:rPr lang="pt-BR"/>
              <a:t>Ostvarit ću vam tri želje. </a:t>
            </a:r>
            <a:endParaRPr lang="pt-BR"/>
          </a:p>
          <a:p>
            <a:r>
              <a:rPr lang="pt-BR"/>
              <a:t>razmislite</a:t>
            </a:r>
            <a:endParaRPr lang="hr-HR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lika 6" descr="Slika na kojoj se prikazuje riba, akvarij, okrugli akvarij, zlatna ribica&#10;&#10;Opis je automatski generiran"/>
          <p:cNvPicPr>
            <a:picLocks noChangeAspect="1"/>
          </p:cNvPicPr>
          <p:nvPr/>
        </p:nvPicPr>
        <p:blipFill rotWithShape="1">
          <a:blip r:embed="rId1"/>
          <a:srcRect l="16057" r="284" b="-3"/>
          <a:stretch>
            <a:fillRect/>
          </a:stretch>
        </p:blipFill>
        <p:spPr>
          <a:xfrm>
            <a:off x="3946776" y="598634"/>
            <a:ext cx="4712701" cy="56192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600" u="sng" dirty="0"/>
              <a:t>Vrednovanje posebnih rezultata – u znanju </a:t>
            </a:r>
            <a:endParaRPr lang="hr-HR" sz="3600" u="sng" dirty="0"/>
          </a:p>
        </p:txBody>
      </p:sp>
      <p:graphicFrame>
        <p:nvGraphicFramePr>
          <p:cNvPr id="4" name="Rezervirano mjesto sadržaja 3"/>
          <p:cNvGraphicFramePr>
            <a:graphicFrameLocks noGrp="1"/>
          </p:cNvGraphicFramePr>
          <p:nvPr>
            <p:ph idx="1"/>
          </p:nvPr>
        </p:nvGraphicFramePr>
        <p:xfrm>
          <a:off x="251520" y="2060848"/>
          <a:ext cx="8712968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7555"/>
                <a:gridCol w="4055413"/>
              </a:tblGrid>
              <a:tr h="756084">
                <a:tc>
                  <a:txBody>
                    <a:bodyPr/>
                    <a:lstStyle/>
                    <a:p>
                      <a:r>
                        <a:rPr lang="hr-HR" dirty="0"/>
                        <a:t>Rezultati </a:t>
                      </a:r>
                      <a:r>
                        <a:rPr lang="hr-HR" u="sng" dirty="0"/>
                        <a:t>državnog</a:t>
                      </a:r>
                      <a:r>
                        <a:rPr lang="hr-HR" u="sng" baseline="0" dirty="0"/>
                        <a:t>  ili međunarodnog</a:t>
                      </a:r>
                      <a:r>
                        <a:rPr lang="hr-HR" baseline="0" dirty="0"/>
                        <a:t> natjecanja </a:t>
                      </a:r>
                      <a:r>
                        <a:rPr lang="hr-HR" i="1" u="sng" baseline="0" dirty="0"/>
                        <a:t>u znanju</a:t>
                      </a:r>
                      <a:endParaRPr lang="hr-HR" i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Dodatni bodovi</a:t>
                      </a:r>
                      <a:endParaRPr lang="hr-HR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hr-HR" b="1" baseline="0" dirty="0"/>
                        <a:t>1., 2. ili 3. mjesto</a:t>
                      </a:r>
                      <a:r>
                        <a:rPr lang="hr-HR" b="0" baseline="0" dirty="0"/>
                        <a:t> </a:t>
                      </a:r>
                      <a:r>
                        <a:rPr lang="hr-HR" b="0" u="none" baseline="0" dirty="0"/>
                        <a:t>kao </a:t>
                      </a:r>
                      <a:r>
                        <a:rPr lang="hr-HR" b="1" u="none" baseline="0" dirty="0"/>
                        <a:t>pojedinac</a:t>
                      </a:r>
                      <a:r>
                        <a:rPr lang="hr-HR" b="0" u="none" baseline="0" dirty="0"/>
                        <a:t> </a:t>
                      </a:r>
                      <a:r>
                        <a:rPr lang="hr-HR" b="0" baseline="0" dirty="0"/>
                        <a:t>u 5., 6., 7. ili 8. razredu</a:t>
                      </a:r>
                      <a:endParaRPr lang="hr-H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/>
                        <a:t>Izravan upis</a:t>
                      </a:r>
                      <a:endParaRPr lang="hr-HR" b="1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hr-HR" b="1" dirty="0"/>
                        <a:t>1. mjesto </a:t>
                      </a:r>
                      <a:r>
                        <a:rPr lang="hr-HR" b="0" dirty="0"/>
                        <a:t>kao </a:t>
                      </a:r>
                      <a:r>
                        <a:rPr lang="hr-HR" b="0" u="sng" dirty="0"/>
                        <a:t>član skupine</a:t>
                      </a:r>
                      <a:r>
                        <a:rPr lang="hr-HR" b="0" u="none" dirty="0"/>
                        <a:t> </a:t>
                      </a:r>
                      <a:r>
                        <a:rPr lang="hr-HR" b="0" dirty="0"/>
                        <a:t>u 5., 6., 7. ili 8. razredu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/>
                        <a:t>4 boda</a:t>
                      </a:r>
                      <a:endParaRPr lang="hr-HR" b="1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hr-HR" b="1" dirty="0"/>
                        <a:t>2. mjesto </a:t>
                      </a:r>
                      <a:r>
                        <a:rPr lang="hr-HR" b="0" dirty="0"/>
                        <a:t>kao </a:t>
                      </a:r>
                      <a:r>
                        <a:rPr lang="hr-HR" b="0" u="sng" dirty="0"/>
                        <a:t>član skupine</a:t>
                      </a:r>
                      <a:r>
                        <a:rPr lang="hr-HR" b="0" u="none" dirty="0"/>
                        <a:t>  </a:t>
                      </a:r>
                      <a:r>
                        <a:rPr lang="hr-HR" b="0" dirty="0"/>
                        <a:t>5.,6.,7.</a:t>
                      </a:r>
                      <a:r>
                        <a:rPr lang="hr-HR" b="0" baseline="0" dirty="0"/>
                        <a:t> ili 8. razreda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/>
                        <a:t>3 boda</a:t>
                      </a:r>
                      <a:endParaRPr lang="hr-HR" b="1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hr-HR" b="1" dirty="0"/>
                        <a:t>3. mjesto </a:t>
                      </a:r>
                      <a:r>
                        <a:rPr lang="hr-HR" b="0" dirty="0"/>
                        <a:t>kao </a:t>
                      </a:r>
                      <a:r>
                        <a:rPr lang="hr-HR" b="0" u="sng" baseline="0" dirty="0"/>
                        <a:t>član skupine</a:t>
                      </a:r>
                      <a:r>
                        <a:rPr lang="hr-HR" b="0" u="none" baseline="0" dirty="0"/>
                        <a:t> </a:t>
                      </a:r>
                      <a:r>
                        <a:rPr lang="hr-HR" b="0" baseline="0" dirty="0"/>
                        <a:t>5.,6.,7. ili 8. razreda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/>
                        <a:t>2 boda</a:t>
                      </a:r>
                      <a:endParaRPr lang="hr-HR" b="1" dirty="0"/>
                    </a:p>
                  </a:txBody>
                  <a:tcPr/>
                </a:tc>
              </a:tr>
              <a:tr h="756084">
                <a:tc>
                  <a:txBody>
                    <a:bodyPr/>
                    <a:lstStyle/>
                    <a:p>
                      <a:r>
                        <a:rPr lang="hr-HR" b="1" dirty="0"/>
                        <a:t>Sudjelovanje </a:t>
                      </a:r>
                      <a:r>
                        <a:rPr lang="hr-HR" b="0" dirty="0"/>
                        <a:t>kao pojedinac ili član skupine u 5.,6.,7. ili 8. razredu</a:t>
                      </a:r>
                      <a:endParaRPr lang="hr-H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b="1" dirty="0"/>
                        <a:t>1 bod</a:t>
                      </a:r>
                      <a:endParaRPr lang="hr-HR" b="1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200" u="sng" spc="150">
                <a:solidFill>
                  <a:schemeClr val="tx2"/>
                </a:solidFill>
              </a:rPr>
              <a:t>Natjecanja školskih sportskih društava</a:t>
            </a:r>
            <a:br>
              <a:rPr lang="en-US" sz="2200" u="sng" spc="150">
                <a:solidFill>
                  <a:schemeClr val="tx2"/>
                </a:solidFill>
              </a:rPr>
            </a:br>
            <a:endParaRPr lang="en-US" sz="2200" u="sng" spc="15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Rezervirano mjesto sadržaja 3"/>
          <p:cNvGraphicFramePr/>
          <p:nvPr/>
        </p:nvGraphicFramePr>
        <p:xfrm>
          <a:off x="241299" y="744310"/>
          <a:ext cx="8661400" cy="4221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0759"/>
                <a:gridCol w="3240641"/>
              </a:tblGrid>
              <a:tr h="2169429">
                <a:tc>
                  <a:txBody>
                    <a:bodyPr/>
                    <a:lstStyle/>
                    <a:p>
                      <a:r>
                        <a:rPr lang="hr-HR" sz="3200"/>
                        <a:t>Rezultati </a:t>
                      </a:r>
                      <a:r>
                        <a:rPr lang="hr-HR" sz="3200" u="sng"/>
                        <a:t>državnog</a:t>
                      </a:r>
                      <a:r>
                        <a:rPr lang="hr-HR" sz="3200" baseline="0"/>
                        <a:t> sportskog natjecanja </a:t>
                      </a:r>
                      <a:r>
                        <a:rPr lang="hr-HR" sz="3200" i="1" u="sng" baseline="0"/>
                        <a:t>školskih sportskih društava 5.,6.,7. ili 8. razreda</a:t>
                      </a:r>
                      <a:endParaRPr lang="hr-HR" sz="3200" i="1" u="sng"/>
                    </a:p>
                  </a:txBody>
                  <a:tcPr marL="135027" marR="135027" marT="67513" marB="67513"/>
                </a:tc>
                <a:tc>
                  <a:txBody>
                    <a:bodyPr/>
                    <a:lstStyle/>
                    <a:p>
                      <a:r>
                        <a:rPr lang="hr-HR" sz="3200"/>
                        <a:t>Dodatni bodovi</a:t>
                      </a:r>
                      <a:endParaRPr lang="hr-HR" sz="3200"/>
                    </a:p>
                  </a:txBody>
                  <a:tcPr marL="135027" marR="135027" marT="67513" marB="67513"/>
                </a:tc>
              </a:tr>
              <a:tr h="684136">
                <a:tc>
                  <a:txBody>
                    <a:bodyPr/>
                    <a:lstStyle/>
                    <a:p>
                      <a:r>
                        <a:rPr lang="hr-HR" sz="3200" b="1" baseline="0"/>
                        <a:t>1. mjesto</a:t>
                      </a:r>
                      <a:r>
                        <a:rPr lang="hr-HR" sz="3200" b="0" baseline="0"/>
                        <a:t> kao član ekipe</a:t>
                      </a:r>
                      <a:endParaRPr lang="hr-HR" sz="3200" b="0"/>
                    </a:p>
                  </a:txBody>
                  <a:tcPr marL="135027" marR="135027" marT="67513" marB="67513"/>
                </a:tc>
                <a:tc>
                  <a:txBody>
                    <a:bodyPr/>
                    <a:lstStyle/>
                    <a:p>
                      <a:r>
                        <a:rPr lang="hr-HR" sz="3200" b="1"/>
                        <a:t>3</a:t>
                      </a:r>
                      <a:r>
                        <a:rPr lang="hr-HR" sz="3200" b="1" baseline="0"/>
                        <a:t> boda</a:t>
                      </a:r>
                      <a:endParaRPr lang="hr-HR" sz="3200" b="1"/>
                    </a:p>
                  </a:txBody>
                  <a:tcPr marL="135027" marR="135027" marT="67513" marB="67513"/>
                </a:tc>
              </a:tr>
              <a:tr h="684136">
                <a:tc>
                  <a:txBody>
                    <a:bodyPr/>
                    <a:lstStyle/>
                    <a:p>
                      <a:r>
                        <a:rPr lang="hr-HR" sz="3200" b="1"/>
                        <a:t>2. mjesto </a:t>
                      </a:r>
                      <a:r>
                        <a:rPr lang="hr-HR" sz="3200" b="0"/>
                        <a:t>kao član</a:t>
                      </a:r>
                      <a:r>
                        <a:rPr lang="hr-HR" sz="3200" b="0" baseline="0"/>
                        <a:t> ekipe</a:t>
                      </a:r>
                      <a:endParaRPr lang="hr-HR" sz="3200" b="1"/>
                    </a:p>
                  </a:txBody>
                  <a:tcPr marL="135027" marR="135027" marT="67513" marB="67513"/>
                </a:tc>
                <a:tc>
                  <a:txBody>
                    <a:bodyPr/>
                    <a:lstStyle/>
                    <a:p>
                      <a:r>
                        <a:rPr lang="hr-HR" sz="3200" b="1"/>
                        <a:t>2 boda</a:t>
                      </a:r>
                      <a:endParaRPr lang="hr-HR" sz="3200" b="1"/>
                    </a:p>
                  </a:txBody>
                  <a:tcPr marL="135027" marR="135027" marT="67513" marB="67513"/>
                </a:tc>
              </a:tr>
              <a:tr h="684136">
                <a:tc>
                  <a:txBody>
                    <a:bodyPr/>
                    <a:lstStyle/>
                    <a:p>
                      <a:r>
                        <a:rPr lang="hr-HR" sz="3200" b="1"/>
                        <a:t>3. mjesto </a:t>
                      </a:r>
                      <a:r>
                        <a:rPr lang="hr-HR" sz="3200" b="0"/>
                        <a:t>kao član</a:t>
                      </a:r>
                      <a:r>
                        <a:rPr lang="hr-HR" sz="3200" b="0" baseline="0"/>
                        <a:t> ekipe</a:t>
                      </a:r>
                      <a:endParaRPr lang="hr-HR" sz="3200" b="1"/>
                    </a:p>
                  </a:txBody>
                  <a:tcPr marL="135027" marR="135027" marT="67513" marB="67513"/>
                </a:tc>
                <a:tc>
                  <a:txBody>
                    <a:bodyPr/>
                    <a:lstStyle/>
                    <a:p>
                      <a:r>
                        <a:rPr lang="hr-HR" sz="3200" b="1"/>
                        <a:t>1 bod</a:t>
                      </a:r>
                      <a:endParaRPr lang="hr-HR" sz="3200" b="1"/>
                    </a:p>
                  </a:txBody>
                  <a:tcPr marL="135027" marR="135027" marT="67513" marB="67513"/>
                </a:tc>
              </a:tr>
            </a:tbl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61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3956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82600" y="816722"/>
            <a:ext cx="4199218" cy="990024"/>
          </a:xfrm>
        </p:spPr>
        <p:txBody>
          <a:bodyPr>
            <a:normAutofit/>
          </a:bodyPr>
          <a:lstStyle/>
          <a:p>
            <a:pPr algn="ctr"/>
            <a:r>
              <a:rPr lang="hr-HR" sz="2100" u="sng" dirty="0">
                <a:solidFill>
                  <a:schemeClr val="bg1"/>
                </a:solidFill>
              </a:rPr>
              <a:t>3. Poseban element vrednovanja</a:t>
            </a:r>
            <a:endParaRPr lang="hr-HR" sz="2100" u="sng" dirty="0">
              <a:solidFill>
                <a:schemeClr val="bg1"/>
              </a:solidFill>
            </a:endParaRP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82600" y="2011680"/>
            <a:ext cx="4199218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>
                <a:solidFill>
                  <a:schemeClr val="bg1"/>
                </a:solidFill>
              </a:rPr>
              <a:t>Kandidat ostvaruje pravo na poseban element vrednovanja:</a:t>
            </a:r>
            <a:endParaRPr lang="hr-HR" sz="1800" dirty="0">
              <a:solidFill>
                <a:schemeClr val="bg1"/>
              </a:solidFill>
            </a:endParaRPr>
          </a:p>
          <a:p>
            <a:r>
              <a:rPr lang="hr-HR" sz="1800" dirty="0">
                <a:solidFill>
                  <a:schemeClr val="bg1"/>
                </a:solidFill>
              </a:rPr>
              <a:t>koji ima </a:t>
            </a:r>
            <a:r>
              <a:rPr lang="hr-HR" sz="1800" b="1" dirty="0">
                <a:solidFill>
                  <a:schemeClr val="bg1"/>
                </a:solidFill>
              </a:rPr>
              <a:t>zdravstvene teškoće</a:t>
            </a:r>
            <a:endParaRPr lang="hr-HR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hr-HR" sz="1800" dirty="0">
                <a:solidFill>
                  <a:schemeClr val="bg1"/>
                </a:solidFill>
              </a:rPr>
              <a:t>NOVO:</a:t>
            </a:r>
            <a:endParaRPr lang="hr-HR" sz="1800" dirty="0">
              <a:solidFill>
                <a:schemeClr val="bg1"/>
              </a:solidFill>
            </a:endParaRPr>
          </a:p>
          <a:p>
            <a:r>
              <a:rPr lang="hr-HR" sz="1800" b="1" dirty="0">
                <a:solidFill>
                  <a:schemeClr val="bg1"/>
                </a:solidFill>
              </a:rPr>
              <a:t>ne boduje se</a:t>
            </a:r>
            <a:endParaRPr lang="hr-HR" sz="1800" b="1" dirty="0">
              <a:solidFill>
                <a:schemeClr val="bg1"/>
              </a:solidFill>
            </a:endParaRPr>
          </a:p>
          <a:p>
            <a:r>
              <a:rPr lang="hr-HR" sz="1800" dirty="0">
                <a:solidFill>
                  <a:schemeClr val="bg1"/>
                </a:solidFill>
              </a:rPr>
              <a:t>VREDNUJE SE - ako dva ili više kandidata </a:t>
            </a:r>
            <a:r>
              <a:rPr lang="hr-HR" sz="1800" b="1" dirty="0">
                <a:solidFill>
                  <a:schemeClr val="bg1"/>
                </a:solidFill>
              </a:rPr>
              <a:t>na zadnjem mjestu </a:t>
            </a:r>
            <a:r>
              <a:rPr lang="hr-HR" sz="1800" dirty="0">
                <a:solidFill>
                  <a:schemeClr val="bg1"/>
                </a:solidFill>
              </a:rPr>
              <a:t>imaju isti broj bodova iz zajedničkog i dodatnog elementa vrednovanja i imaju isti broj bodova iz provjere posebnih znanja upisuje se onaj kandidat/kandidati koji </a:t>
            </a:r>
            <a:r>
              <a:rPr lang="hr-HR" sz="1800" b="1" dirty="0">
                <a:solidFill>
                  <a:schemeClr val="bg1"/>
                </a:solidFill>
              </a:rPr>
              <a:t>ostvaruju pravo na poseban element vrednovanja</a:t>
            </a:r>
            <a:endParaRPr lang="hr-HR" sz="1800" b="1" dirty="0">
              <a:solidFill>
                <a:schemeClr val="bg1"/>
              </a:solidFill>
            </a:endParaRPr>
          </a:p>
          <a:p>
            <a:endParaRPr lang="hr-HR" sz="1800" b="1" dirty="0">
              <a:solidFill>
                <a:schemeClr val="bg1"/>
              </a:solidFill>
            </a:endParaRPr>
          </a:p>
        </p:txBody>
      </p:sp>
      <p:sp>
        <p:nvSpPr>
          <p:cNvPr id="6164" name="Rectangle 616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68389" y="0"/>
            <a:ext cx="39756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990" y="1810680"/>
            <a:ext cx="3010409" cy="34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0" name="Rectangle 615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3956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82600" y="816722"/>
            <a:ext cx="4199218" cy="990024"/>
          </a:xfrm>
        </p:spPr>
        <p:txBody>
          <a:bodyPr>
            <a:normAutofit/>
          </a:bodyPr>
          <a:lstStyle/>
          <a:p>
            <a:pPr algn="ctr"/>
            <a:r>
              <a:rPr lang="hr-HR" sz="2100" u="sng">
                <a:solidFill>
                  <a:schemeClr val="bg1"/>
                </a:solidFill>
              </a:rPr>
              <a:t>3. Poseban element vrednovanja</a:t>
            </a:r>
            <a:endParaRPr lang="hr-HR" sz="2100" u="sng">
              <a:solidFill>
                <a:schemeClr val="bg1"/>
              </a:solidFill>
            </a:endParaRPr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82600" y="2011680"/>
            <a:ext cx="4199218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800" dirty="0">
                <a:solidFill>
                  <a:schemeClr val="bg1"/>
                </a:solidFill>
              </a:rPr>
              <a:t>Kandidat ostvaruje pravo na poseban element vrednovanja:</a:t>
            </a:r>
            <a:endParaRPr lang="hr-HR" sz="1800" b="1" dirty="0">
              <a:solidFill>
                <a:schemeClr val="bg1"/>
              </a:solidFill>
            </a:endParaRPr>
          </a:p>
          <a:p>
            <a:r>
              <a:rPr lang="hr-HR" sz="1800" dirty="0">
                <a:solidFill>
                  <a:schemeClr val="bg1"/>
                </a:solidFill>
              </a:rPr>
              <a:t>koji živi u </a:t>
            </a:r>
            <a:r>
              <a:rPr lang="hr-HR" sz="1800" b="1" dirty="0">
                <a:solidFill>
                  <a:schemeClr val="bg1"/>
                </a:solidFill>
              </a:rPr>
              <a:t>otežanim uvjetima obrazovanja </a:t>
            </a:r>
            <a:r>
              <a:rPr lang="hr-HR" sz="1800" dirty="0">
                <a:solidFill>
                  <a:schemeClr val="bg1"/>
                </a:solidFill>
              </a:rPr>
              <a:t>(ekonomskim, socijalnim, odgojnim):</a:t>
            </a:r>
            <a:endParaRPr lang="hr-HR" sz="1800" dirty="0">
              <a:solidFill>
                <a:schemeClr val="bg1"/>
              </a:solidFill>
            </a:endParaRPr>
          </a:p>
          <a:p>
            <a:pPr lvl="1"/>
            <a:r>
              <a:rPr lang="hr-HR" sz="1800" dirty="0">
                <a:solidFill>
                  <a:schemeClr val="bg1"/>
                </a:solidFill>
              </a:rPr>
              <a:t>živi uz jednog i/ili oba roditelja s dugotrajnom teškom bolesti</a:t>
            </a:r>
            <a:endParaRPr lang="hr-HR" sz="1800" dirty="0">
              <a:solidFill>
                <a:schemeClr val="bg1"/>
              </a:solidFill>
            </a:endParaRPr>
          </a:p>
          <a:p>
            <a:pPr lvl="1"/>
            <a:r>
              <a:rPr lang="hr-HR" sz="1800" dirty="0">
                <a:solidFill>
                  <a:schemeClr val="bg1"/>
                </a:solidFill>
              </a:rPr>
              <a:t>oba roditelja dugotrajno nezaposleni</a:t>
            </a:r>
            <a:endParaRPr lang="hr-HR" sz="1800" dirty="0">
              <a:solidFill>
                <a:schemeClr val="bg1"/>
              </a:solidFill>
            </a:endParaRPr>
          </a:p>
          <a:p>
            <a:pPr lvl="1"/>
            <a:r>
              <a:rPr lang="hr-HR" sz="1800" dirty="0">
                <a:solidFill>
                  <a:schemeClr val="bg1"/>
                </a:solidFill>
              </a:rPr>
              <a:t>samohranog roditelja</a:t>
            </a:r>
            <a:endParaRPr lang="hr-HR" sz="1800" dirty="0">
              <a:solidFill>
                <a:schemeClr val="bg1"/>
              </a:solidFill>
            </a:endParaRPr>
          </a:p>
          <a:p>
            <a:pPr marL="228600" lvl="1" indent="0">
              <a:buNone/>
            </a:pPr>
            <a:r>
              <a:rPr lang="hr-HR" sz="1800" dirty="0">
                <a:solidFill>
                  <a:srgbClr val="FF0000"/>
                </a:solidFill>
              </a:rPr>
              <a:t>boduje se 1 bodom:</a:t>
            </a:r>
            <a:endParaRPr lang="hr-HR" sz="1800" dirty="0">
              <a:solidFill>
                <a:srgbClr val="FF0000"/>
              </a:solidFill>
            </a:endParaRPr>
          </a:p>
          <a:p>
            <a:pPr lvl="1"/>
            <a:r>
              <a:rPr lang="hr-HR" sz="1800" dirty="0">
                <a:solidFill>
                  <a:schemeClr val="bg1"/>
                </a:solidFill>
              </a:rPr>
              <a:t>roditelj preminuo </a:t>
            </a:r>
            <a:endParaRPr lang="hr-HR" sz="1800" dirty="0">
              <a:solidFill>
                <a:schemeClr val="bg1"/>
              </a:solidFill>
            </a:endParaRPr>
          </a:p>
          <a:p>
            <a:pPr lvl="1"/>
            <a:r>
              <a:rPr lang="hr-HR" sz="1800" dirty="0">
                <a:solidFill>
                  <a:schemeClr val="bg1"/>
                </a:solidFill>
              </a:rPr>
              <a:t>bez roditelja ili roditeljske skrbi</a:t>
            </a:r>
            <a:endParaRPr lang="hr-HR" sz="1800" dirty="0">
              <a:solidFill>
                <a:schemeClr val="bg1"/>
              </a:solidFill>
            </a:endParaRPr>
          </a:p>
        </p:txBody>
      </p:sp>
      <p:sp>
        <p:nvSpPr>
          <p:cNvPr id="6162" name="Rectangle 61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168389" y="0"/>
            <a:ext cx="397561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0990" y="1810680"/>
            <a:ext cx="3010409" cy="34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lang="hr-HR" dirty="0"/>
              <a:t>Potrebni dokumenti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2188" y="2120054"/>
            <a:ext cx="4597927" cy="3267295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714999" y="2045110"/>
            <a:ext cx="2525249" cy="4172810"/>
          </a:xfrm>
        </p:spPr>
        <p:txBody>
          <a:bodyPr>
            <a:normAutofit/>
          </a:bodyPr>
          <a:lstStyle/>
          <a:p>
            <a:r>
              <a:rPr lang="hr-HR" sz="1600" dirty="0"/>
              <a:t>Liječnička potvrda o bolesti roditelja</a:t>
            </a:r>
            <a:endParaRPr lang="hr-HR" sz="1600" dirty="0"/>
          </a:p>
          <a:p>
            <a:r>
              <a:rPr lang="hr-HR" sz="1600" dirty="0"/>
              <a:t>Potvrda o dugotrajnoj nezaposlenosti oba roditelja</a:t>
            </a:r>
            <a:endParaRPr lang="hr-HR" sz="1600" dirty="0"/>
          </a:p>
          <a:p>
            <a:r>
              <a:rPr lang="hr-HR" sz="1600" dirty="0"/>
              <a:t>Potvrda o korištenju socijalne pomoći</a:t>
            </a:r>
            <a:endParaRPr lang="hr-HR" sz="1600" dirty="0"/>
          </a:p>
          <a:p>
            <a:r>
              <a:rPr lang="hr-HR" sz="1600" dirty="0"/>
              <a:t>Potvrda o smrti roditelja</a:t>
            </a:r>
            <a:endParaRPr lang="hr-HR" sz="1600" dirty="0"/>
          </a:p>
          <a:p>
            <a:r>
              <a:rPr lang="hr-HR" sz="1600" dirty="0"/>
              <a:t>Potvrda nadležnog Zavoda za socijalni rad da je kandidat bez roditelja ili roditeljske skrbi</a:t>
            </a:r>
            <a:endParaRPr lang="hr-HR" sz="1600" dirty="0"/>
          </a:p>
          <a:p>
            <a:endParaRPr lang="hr-HR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59412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97432" y="176109"/>
            <a:ext cx="4544643" cy="1645919"/>
          </a:xfrm>
          <a:prstGeom prst="rect">
            <a:avLst/>
          </a:prstGeom>
          <a:solidFill>
            <a:schemeClr val="tx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37470" y="284176"/>
            <a:ext cx="3821235" cy="1508760"/>
          </a:xfrm>
        </p:spPr>
        <p:txBody>
          <a:bodyPr>
            <a:normAutofit/>
          </a:bodyPr>
          <a:lstStyle/>
          <a:p>
            <a:r>
              <a:rPr lang="pl-PL" sz="3400"/>
              <a:t>Upis kandidata s teškoćama u razvoju</a:t>
            </a:r>
            <a:endParaRPr lang="hr-HR" sz="340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1"/>
          <a:srcRect l="28988" r="15727" b="2"/>
          <a:stretch>
            <a:fillRect/>
          </a:stretch>
        </p:blipFill>
        <p:spPr>
          <a:xfrm>
            <a:off x="475706" y="598634"/>
            <a:ext cx="3638356" cy="5619286"/>
          </a:xfrm>
          <a:prstGeom prst="rect">
            <a:avLst/>
          </a:prstGeom>
        </p:spPr>
      </p:pic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40772" y="2011680"/>
            <a:ext cx="3817933" cy="4206240"/>
          </a:xfrm>
        </p:spPr>
        <p:txBody>
          <a:bodyPr>
            <a:normAutofit/>
          </a:bodyPr>
          <a:lstStyle/>
          <a:p>
            <a:r>
              <a:rPr lang="hr-HR" sz="2000" dirty="0"/>
              <a:t>kandidati koji su osnovnu školu završili prema rješenju Gradskog ureda za obrazovanje, sport i mlade Grada Zagreba o primjerenom programu obrazovanja</a:t>
            </a:r>
            <a:endParaRPr lang="hr-HR" sz="2000" dirty="0"/>
          </a:p>
          <a:p>
            <a:r>
              <a:rPr lang="hr-HR" sz="2000" dirty="0"/>
              <a:t>rangiraju se na zasebnim ljestvicama poretka (ukupan broj bodova)</a:t>
            </a:r>
            <a:endParaRPr lang="hr-HR" sz="2000" dirty="0"/>
          </a:p>
          <a:p>
            <a:r>
              <a:rPr lang="hr-HR" sz="2000" dirty="0"/>
              <a:t>stručno mišljenje službe za profesionalno usmjeravanje HZZ-a i rješenje Gradskog ureda za obrazovanje, sport i mlade</a:t>
            </a:r>
            <a:endParaRPr lang="hr-HR" sz="2000" dirty="0"/>
          </a:p>
          <a:p>
            <a:endParaRPr lang="hr-HR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4622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981"/>
            <a:ext cx="3514725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hr-HR" sz="2200" u="sng">
                <a:solidFill>
                  <a:schemeClr val="tx2"/>
                </a:solidFill>
              </a:rPr>
              <a:t>Zdravstvene kontraindikacije</a:t>
            </a:r>
            <a:endParaRPr lang="hr-HR" sz="2200" u="sng">
              <a:solidFill>
                <a:schemeClr val="tx2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000" dirty="0">
                <a:solidFill>
                  <a:schemeClr val="bg1"/>
                </a:solidFill>
              </a:rPr>
              <a:t>   </a:t>
            </a:r>
            <a:r>
              <a:rPr lang="hr-HR" sz="2000">
                <a:solidFill>
                  <a:schemeClr val="bg1"/>
                </a:solidFill>
              </a:rPr>
              <a:t>Utvrđivanje zdravstvene sposobnosti za određene obrazovne programe:</a:t>
            </a:r>
            <a:endParaRPr lang="hr-HR" sz="2000">
              <a:solidFill>
                <a:schemeClr val="bg1"/>
              </a:solidFill>
            </a:endParaRPr>
          </a:p>
          <a:p>
            <a:pPr>
              <a:buNone/>
            </a:pPr>
            <a:endParaRPr lang="hr-HR" sz="2000" u="sng">
              <a:solidFill>
                <a:schemeClr val="bg1"/>
              </a:solidFill>
            </a:endParaRPr>
          </a:p>
          <a:p>
            <a:r>
              <a:rPr lang="hr-HR" sz="2000">
                <a:solidFill>
                  <a:schemeClr val="bg1"/>
                </a:solidFill>
              </a:rPr>
              <a:t> potvrda nadležnog školskog liječnika ili </a:t>
            </a:r>
            <a:r>
              <a:rPr lang="hr-HR" sz="2000" u="sng">
                <a:solidFill>
                  <a:schemeClr val="bg1"/>
                </a:solidFill>
              </a:rPr>
              <a:t>liječnička svjedodžba medicine rada </a:t>
            </a:r>
            <a:r>
              <a:rPr lang="hr-HR" sz="2000">
                <a:solidFill>
                  <a:schemeClr val="bg1"/>
                </a:solidFill>
              </a:rPr>
              <a:t>– ovisno o obrazovnom programu</a:t>
            </a:r>
            <a:endParaRPr lang="hr-HR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2000">
              <a:solidFill>
                <a:schemeClr val="bg1"/>
              </a:solidFill>
            </a:endParaRPr>
          </a:p>
        </p:txBody>
      </p:sp>
      <p:sp>
        <p:nvSpPr>
          <p:cNvPr id="8203" name="Rectangle 820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http://os-rapska-zg.skole.hr/upload/os-rapska-zg/images/newsimg/96/Image/maskota-skolska-web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6776" y="1358252"/>
            <a:ext cx="4712701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601980" y="284176"/>
            <a:ext cx="4892040" cy="1508760"/>
          </a:xfrm>
        </p:spPr>
        <p:txBody>
          <a:bodyPr>
            <a:normAutofit/>
          </a:bodyPr>
          <a:lstStyle/>
          <a:p>
            <a:r>
              <a:rPr lang="hr-HR" sz="3400" u="sng"/>
              <a:t>Programi obrazovanja za vezane obrte</a:t>
            </a:r>
            <a:endParaRPr lang="hr-HR" sz="3400" u="sng"/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601980" y="2011680"/>
            <a:ext cx="4747260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/>
              <a:t>Na temelju:</a:t>
            </a:r>
            <a:endParaRPr lang="hr-HR"/>
          </a:p>
          <a:p>
            <a:r>
              <a:rPr lang="hr-HR"/>
              <a:t>nakon utvrđene ljestvice poretka kandidat je dužan pri upisu  dostaviti školi </a:t>
            </a:r>
            <a:r>
              <a:rPr lang="hr-HR" b="1"/>
              <a:t>liječničku svjedodžbu medicine rada </a:t>
            </a:r>
            <a:r>
              <a:rPr lang="hr-HR"/>
              <a:t>i sklopljen </a:t>
            </a:r>
            <a:r>
              <a:rPr lang="hr-HR" b="1"/>
              <a:t>ugovor o naukovanju</a:t>
            </a:r>
            <a:endParaRPr lang="hr-HR" b="1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14343" name="Rectangle 143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42666" y="0"/>
            <a:ext cx="34732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8373" y="2000819"/>
            <a:ext cx="2530990" cy="1347751"/>
          </a:xfrm>
          <a:prstGeom prst="rect">
            <a:avLst/>
          </a:prstGeom>
        </p:spPr>
      </p:pic>
      <p:pic>
        <p:nvPicPr>
          <p:cNvPr id="14338" name="Picture 2" descr="http://www.okz.hr/articlefiles/thumb_1061_2752_doku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10141" y="3504370"/>
            <a:ext cx="2539222" cy="19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hr-HR" sz="3400" u="sng"/>
              <a:t>Postupci prijava i upisa </a:t>
            </a:r>
            <a:endParaRPr lang="hr-HR" sz="3400" u="sng"/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rmAutofit/>
          </a:bodyPr>
          <a:lstStyle/>
          <a:p>
            <a:r>
              <a:rPr lang="hr-HR" sz="1700"/>
              <a:t>učenici se upisuju preko mrežne stranice Nacionalnoga informacijskog sustava prijava i upisa u srednje škole (NISpuSŠ)</a:t>
            </a:r>
            <a:endParaRPr lang="hr-HR" sz="1700"/>
          </a:p>
          <a:p>
            <a:pPr>
              <a:buNone/>
            </a:pPr>
            <a:endParaRPr lang="hr-HR" sz="1700"/>
          </a:p>
          <a:p>
            <a:r>
              <a:rPr lang="hr-HR" sz="1700"/>
              <a:t>u školi dobivaju elektronički identitet iz sustava AAI@EduHr</a:t>
            </a:r>
            <a:endParaRPr lang="hr-HR" sz="1700"/>
          </a:p>
          <a:p>
            <a:r>
              <a:rPr lang="hr-HR" sz="2000"/>
              <a:t>srednje.e-upisi.hr</a:t>
            </a:r>
            <a:endParaRPr lang="hr-HR" sz="2000" b="1" i="1"/>
          </a:p>
          <a:p>
            <a:pPr>
              <a:buNone/>
            </a:pPr>
            <a:endParaRPr lang="hr-HR" sz="2000" b="1"/>
          </a:p>
        </p:txBody>
      </p:sp>
      <p:sp>
        <p:nvSpPr>
          <p:cNvPr id="15382" name="Rectangle 1537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558540" y="0"/>
            <a:ext cx="5585460" cy="6858000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83" name="Rectangle 1537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52206" y="534115"/>
            <a:ext cx="2618092" cy="3525420"/>
          </a:xfrm>
          <a:prstGeom prst="rect">
            <a:avLst/>
          </a:prstGeom>
          <a:solidFill>
            <a:srgbClr val="FFFFFF"/>
          </a:solidFill>
          <a:ln w="1270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pic>
        <p:nvPicPr>
          <p:cNvPr id="15362" name="Picture 2" descr="http://os-brace-radica-klostarivanic.skole.hr/upload/os-brace-radica-klostarivanic/images/static3/926/Image/SREDNJA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8161" y="1622494"/>
            <a:ext cx="2376499" cy="13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84" name="Rectangle 1537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90949" y="534118"/>
            <a:ext cx="2189571" cy="25062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5" name="Rectangle 1537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52206" y="4213865"/>
            <a:ext cx="2618092" cy="22089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6" name="Rectangle 1537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95769" y="3192739"/>
            <a:ext cx="2185700" cy="3230115"/>
          </a:xfrm>
          <a:prstGeom prst="rect">
            <a:avLst/>
          </a:prstGeom>
          <a:solidFill>
            <a:srgbClr val="FFFFFF"/>
          </a:solidFill>
          <a:ln w="12700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-11118" t="752" r="8682" b="752"/>
          <a:stretch>
            <a:fillRect/>
          </a:stretch>
        </p:blipFill>
        <p:spPr>
          <a:xfrm>
            <a:off x="6715470" y="3739966"/>
            <a:ext cx="1943451" cy="21356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lang="hr-HR" u="sng"/>
              <a:t>Prijava obrazovnih programa</a:t>
            </a:r>
            <a:endParaRPr lang="hr-HR" u="sng"/>
          </a:p>
        </p:txBody>
      </p:sp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902190" y="2011680"/>
            <a:ext cx="4697730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/>
              <a:t>           </a:t>
            </a:r>
            <a:endParaRPr lang="hr-HR"/>
          </a:p>
          <a:p>
            <a:r>
              <a:rPr lang="hr-HR" b="1"/>
              <a:t>na vrh liste</a:t>
            </a:r>
            <a:r>
              <a:rPr lang="hr-HR"/>
              <a:t> postaviti program koji se </a:t>
            </a:r>
            <a:r>
              <a:rPr lang="hr-HR" b="1"/>
              <a:t>najviše želi </a:t>
            </a:r>
            <a:r>
              <a:rPr lang="hr-HR"/>
              <a:t>upisati, a zatim i ostali, </a:t>
            </a:r>
            <a:r>
              <a:rPr lang="hr-HR" b="1"/>
              <a:t>željenim</a:t>
            </a:r>
            <a:r>
              <a:rPr lang="hr-HR"/>
              <a:t> </a:t>
            </a:r>
            <a:r>
              <a:rPr lang="hr-HR" b="1"/>
              <a:t>redoslijedom</a:t>
            </a:r>
            <a:endParaRPr lang="hr-HR" b="1"/>
          </a:p>
          <a:p>
            <a:r>
              <a:rPr lang="hr-HR"/>
              <a:t>nakon </a:t>
            </a:r>
            <a:r>
              <a:rPr lang="hr-HR" b="1"/>
              <a:t>zaključavanja</a:t>
            </a:r>
            <a:r>
              <a:rPr lang="hr-HR"/>
              <a:t> nisu moguće izmjene</a:t>
            </a:r>
            <a:endParaRPr lang="hr-HR"/>
          </a:p>
          <a:p>
            <a:r>
              <a:rPr lang="hr-HR"/>
              <a:t>na listi prioriteta – najviše </a:t>
            </a:r>
            <a:r>
              <a:rPr lang="hr-HR" b="1"/>
              <a:t>6 obrazovnih </a:t>
            </a:r>
            <a:r>
              <a:rPr lang="hr-HR"/>
              <a:t>programa </a:t>
            </a:r>
            <a:endParaRPr lang="hr-HR"/>
          </a:p>
        </p:txBody>
      </p:sp>
      <p:pic>
        <p:nvPicPr>
          <p:cNvPr id="17410" name="Picture 2" descr="http://ss-elektrotehnicka-ri.skole.hr/upload/ss-elektrotehnicka-ri/images/static3/829/Image/upisi.jpg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5" b="2"/>
          <a:stretch>
            <a:fillRect/>
          </a:stretch>
        </p:blipFill>
        <p:spPr bwMode="auto">
          <a:xfrm>
            <a:off x="5885411" y="1822028"/>
            <a:ext cx="3256665" cy="5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82599" y="5304675"/>
            <a:ext cx="8178799" cy="6626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400" spc="150" dirty="0">
                <a:solidFill>
                  <a:schemeClr val="tx2"/>
                </a:solidFill>
              </a:rPr>
              <a:t>Tri </a:t>
            </a:r>
            <a:r>
              <a:rPr lang="en-US" sz="2400" spc="150" dirty="0" err="1">
                <a:solidFill>
                  <a:schemeClr val="tx2"/>
                </a:solidFill>
              </a:rPr>
              <a:t>pozitivne</a:t>
            </a:r>
            <a:r>
              <a:rPr lang="en-US" sz="2400" spc="150" dirty="0">
                <a:solidFill>
                  <a:schemeClr val="tx2"/>
                </a:solidFill>
              </a:rPr>
              <a:t> </a:t>
            </a:r>
            <a:r>
              <a:rPr lang="en-US" sz="2400" spc="150" dirty="0" err="1">
                <a:solidFill>
                  <a:schemeClr val="tx2"/>
                </a:solidFill>
              </a:rPr>
              <a:t>osobine</a:t>
            </a:r>
            <a:r>
              <a:rPr lang="en-US" sz="2400" spc="150" dirty="0">
                <a:solidFill>
                  <a:schemeClr val="tx2"/>
                </a:solidFill>
              </a:rPr>
              <a:t> </a:t>
            </a:r>
            <a:r>
              <a:rPr lang="en-US" sz="2400" spc="150" dirty="0" err="1">
                <a:solidFill>
                  <a:schemeClr val="tx2"/>
                </a:solidFill>
              </a:rPr>
              <a:t>svog</a:t>
            </a:r>
            <a:r>
              <a:rPr lang="en-US" sz="2400" spc="150" dirty="0">
                <a:solidFill>
                  <a:schemeClr val="tx2"/>
                </a:solidFill>
              </a:rPr>
              <a:t> </a:t>
            </a:r>
            <a:r>
              <a:rPr lang="en-US" sz="2400" spc="150" dirty="0" err="1">
                <a:solidFill>
                  <a:schemeClr val="tx2"/>
                </a:solidFill>
              </a:rPr>
              <a:t>djeteta</a:t>
            </a:r>
            <a:endParaRPr lang="en-US" sz="2400" spc="150" dirty="0">
              <a:solidFill>
                <a:schemeClr val="tx2"/>
              </a:solidFill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144000" cy="17325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9310" y="494988"/>
            <a:ext cx="8245376" cy="4720479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6373369"/>
            <a:ext cx="9144000" cy="4846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55268" y="0"/>
            <a:ext cx="348873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50913" y="2054942"/>
            <a:ext cx="3493087" cy="1828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899354" y="2194560"/>
            <a:ext cx="3001297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300" spc="150">
                <a:solidFill>
                  <a:schemeClr val="tx2"/>
                </a:solidFill>
              </a:rPr>
              <a:t>E-usmjeravanje</a:t>
            </a:r>
            <a:br>
              <a:rPr lang="en-US" sz="2300" spc="150">
                <a:solidFill>
                  <a:schemeClr val="tx2"/>
                </a:solidFill>
              </a:rPr>
            </a:br>
            <a:r>
              <a:rPr lang="en-US" sz="2300" spc="150">
                <a:solidFill>
                  <a:schemeClr val="tx2"/>
                </a:solidFill>
              </a:rPr>
              <a:t>www.e-usmjeravanje.hr </a:t>
            </a:r>
            <a:endParaRPr lang="en-US" sz="2300" spc="150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65526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5706" y="764704"/>
            <a:ext cx="4888382" cy="5184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286" y="2059012"/>
            <a:ext cx="9141714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1146" y="2194560"/>
            <a:ext cx="3001297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4200" spc="150"/>
              <a:t>Stranice škole</a:t>
            </a:r>
            <a:endParaRPr lang="en-US" sz="4200" spc="150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8731" y="0"/>
            <a:ext cx="565526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52206" y="534114"/>
            <a:ext cx="2401009" cy="249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lika 5" descr="Slika na kojoj se prikazuje pokazati znak, zgrada, rukopis, tekst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0157" y="764667"/>
            <a:ext cx="1985107" cy="2029968"/>
          </a:xfrm>
          <a:prstGeom prst="rect">
            <a:avLst/>
          </a:prstGeom>
        </p:spPr>
      </p:pic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69171" y="534118"/>
            <a:ext cx="2412299" cy="24910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elektronika, računalo, prijenosno računalo, osoba&#10;&#10;Opis je automatski generi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621" y="974695"/>
            <a:ext cx="2057400" cy="1609915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852206" y="3192739"/>
            <a:ext cx="4929263" cy="32301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zervirano mjesto sadržaja 3" descr="Slika na kojoj se prikazuje crno, tama&#10;&#10;Opis je automatski generira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2836" y="3545427"/>
            <a:ext cx="4588002" cy="2524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hr-HR" altLang="en-US"/>
              <a:t>LJETNI UPISNI ROK</a:t>
            </a:r>
            <a:endParaRPr lang="hr-HR" altLang="en-US"/>
          </a:p>
        </p:txBody>
      </p:sp>
      <p:graphicFrame>
        <p:nvGraphicFramePr>
          <p:cNvPr id="4" name="Table 3"/>
          <p:cNvGraphicFramePr/>
          <p:nvPr/>
        </p:nvGraphicFramePr>
        <p:xfrm>
          <a:off x="259080" y="1913255"/>
          <a:ext cx="8197850" cy="4700905"/>
        </p:xfrm>
        <a:graphic>
          <a:graphicData uri="http://schemas.openxmlformats.org/drawingml/2006/table">
            <a:tbl>
              <a:tblPr/>
              <a:tblGrid>
                <a:gridCol w="5167630"/>
                <a:gridCol w="3030220"/>
              </a:tblGrid>
              <a:tr h="374015"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Opis postupka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Datum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01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Početak prijava u sustav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1. 6. 2026.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47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Prijava obrazovnih programa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24. 6. do 3. 7. 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92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Prijava programa koji zahtijevaju dodatne provjere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24. 6. do 26. 6.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Provođenje dodatnih ispita i provjera i unos rezultata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29.6. do 2. 7.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274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Brisanje kandidata koji nisu zadovoljili preduvjete s lista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2. 7. 2026.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01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Unos prigovora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3. 7. 2026.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28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Objava konačnih ljestvica poretka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7. 7. 2026.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0120">
                <a:tc>
                  <a:txBody>
                    <a:bodyPr/>
                    <a:p>
                      <a:r>
                        <a:rPr lang="hr-HR" sz="16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Dostava dokumenata</a:t>
                      </a:r>
                      <a:endParaRPr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  <a:p>
                      <a:endParaRPr lang="hr-HR"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7. 7. do 9. 7. 2026.</a:t>
                      </a:r>
                      <a:endParaRPr sz="1200" b="1" i="0">
                        <a:solidFill>
                          <a:schemeClr val="tx1"/>
                        </a:solidFill>
                        <a:latin typeface="Minion Pro Cond"/>
                        <a:ea typeface="Minion Pro Cond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01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Objava okvirnog broja slobodnih mjesta za jesenski upisni rok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13. 7. 2026.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01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Službena objava slobodnih mjesta za jesenski upisni rok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10. 8. 2026.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hr-HR" altLang="en-US"/>
              <a:t>JESENSKI UPISNI ROK</a:t>
            </a:r>
            <a:endParaRPr lang="hr-HR" altLang="en-US"/>
          </a:p>
        </p:txBody>
      </p:sp>
      <p:graphicFrame>
        <p:nvGraphicFramePr>
          <p:cNvPr id="4" name="Table 3"/>
          <p:cNvGraphicFramePr/>
          <p:nvPr/>
        </p:nvGraphicFramePr>
        <p:xfrm>
          <a:off x="259080" y="1913255"/>
          <a:ext cx="8197850" cy="4497070"/>
        </p:xfrm>
        <a:graphic>
          <a:graphicData uri="http://schemas.openxmlformats.org/drawingml/2006/table">
            <a:tbl>
              <a:tblPr/>
              <a:tblGrid>
                <a:gridCol w="5167630"/>
                <a:gridCol w="3030220"/>
              </a:tblGrid>
              <a:tr h="469900"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Opis postupka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Datum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672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Prijava obrazovnih programa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24. </a:t>
                      </a: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 do </a:t>
                      </a: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28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 </a:t>
                      </a: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 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244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Prijava programa koji zahtijevaju dodatne provjere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24. 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 do 26. 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80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Provođenje dodatnih ispita i provjera i unos rezultata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7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799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Brisanje kandidata koji nisu zadovoljili preduvjete s lista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 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990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Unos prigovora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28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 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 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180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Objava konačnih ljestvica poretka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31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 </a:t>
                      </a: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8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 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06500">
                <a:tc>
                  <a:txBody>
                    <a:bodyPr/>
                    <a:p>
                      <a:r>
                        <a:rPr lang="hr-HR" sz="16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Dostava dokumenata</a:t>
                      </a:r>
                      <a:endParaRPr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  <a:p>
                      <a:endParaRPr lang="hr-HR"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31</a:t>
                      </a:r>
                      <a:r>
                        <a:rPr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. </a:t>
                      </a:r>
                      <a:r>
                        <a:rPr lang="hr-HR"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8</a:t>
                      </a:r>
                      <a:r>
                        <a:rPr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. do </a:t>
                      </a:r>
                      <a:r>
                        <a:rPr lang="hr-HR"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2</a:t>
                      </a:r>
                      <a:r>
                        <a:rPr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. </a:t>
                      </a:r>
                      <a:r>
                        <a:rPr lang="hr-HR"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9</a:t>
                      </a:r>
                      <a:r>
                        <a:rPr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. 2026.</a:t>
                      </a:r>
                      <a:endParaRPr sz="1200" b="1" i="0">
                        <a:solidFill>
                          <a:schemeClr val="tx1"/>
                        </a:solidFill>
                        <a:latin typeface="Minion Pro Cond"/>
                        <a:ea typeface="Minion Pro Cond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hr-HR" altLang="en-US"/>
              <a:t>PRIJAVA KANDIDATA S TEŠKOĆAMA U RAZVOJU</a:t>
            </a:r>
            <a:endParaRPr lang="hr-HR" altLang="en-US"/>
          </a:p>
        </p:txBody>
      </p:sp>
      <p:graphicFrame>
        <p:nvGraphicFramePr>
          <p:cNvPr id="4" name="Table 3"/>
          <p:cNvGraphicFramePr/>
          <p:nvPr/>
        </p:nvGraphicFramePr>
        <p:xfrm>
          <a:off x="259080" y="1913255"/>
          <a:ext cx="8197850" cy="4364355"/>
        </p:xfrm>
        <a:graphic>
          <a:graphicData uri="http://schemas.openxmlformats.org/drawingml/2006/table">
            <a:tbl>
              <a:tblPr/>
              <a:tblGrid>
                <a:gridCol w="5167630"/>
                <a:gridCol w="3030220"/>
              </a:tblGrid>
              <a:tr h="476885"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Opis postupka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Datum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565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Prijava obrazovnih programa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400" b="1" i="0">
                          <a:solidFill>
                            <a:schemeClr val="bg1"/>
                          </a:solidFill>
                          <a:latin typeface="Minion Pro"/>
                          <a:ea typeface="Minion Pro"/>
                        </a:rPr>
                        <a:t>i dostava domumenata za dodatna prava</a:t>
                      </a:r>
                      <a:endParaRPr lang="hr-HR" sz="1400" b="1" i="0">
                        <a:solidFill>
                          <a:schemeClr val="bg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1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.6. do </a:t>
                      </a: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12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</a:t>
                      </a: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6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.2026.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71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hr-HR" altLang="en-US" sz="1400" b="0" i="0">
                          <a:solidFill>
                            <a:schemeClr val="bg1"/>
                          </a:solidFill>
                          <a:latin typeface="Minion Pro"/>
                          <a:ea typeface="Minion Pro"/>
                        </a:rPr>
                        <a:t>GU unosi navedene odabire</a:t>
                      </a:r>
                      <a:endParaRPr lang="hr-HR" altLang="en-US" sz="1400" b="0" i="0">
                        <a:solidFill>
                          <a:schemeClr val="bg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hr-HR" altLang="en-US" sz="1400" b="0" i="0">
                          <a:solidFill>
                            <a:schemeClr val="bg1"/>
                          </a:solidFill>
                          <a:latin typeface="Minion Pro"/>
                          <a:ea typeface="Minion Pro"/>
                        </a:rPr>
                        <a:t>1.6.-15.6.2026.</a:t>
                      </a:r>
                      <a:endParaRPr lang="hr-HR" altLang="en-US" sz="1400" b="0" i="0">
                        <a:solidFill>
                          <a:schemeClr val="bg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15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Provođenje dodatnih ispita i provjera i unos rezultata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15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.6.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-17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.</a:t>
                      </a: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6.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752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Mogućnost promjene prioriteta na ljestvicama poretka</a:t>
                      </a:r>
                      <a:endParaRPr lang="hr-HR"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17.6.-22.6.2026.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15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Objava konačnih ljestvica poretka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23.6.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4280">
                <a:tc>
                  <a:txBody>
                    <a:bodyPr/>
                    <a:p>
                      <a:r>
                        <a:rPr lang="hr-HR" sz="16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Dostava dokumenata</a:t>
                      </a:r>
                      <a:endParaRPr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  <a:p>
                      <a:endParaRPr lang="hr-HR"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7. 7. do 9. 7. 2026.</a:t>
                      </a:r>
                      <a:endParaRPr sz="1200" b="1" i="0">
                        <a:solidFill>
                          <a:schemeClr val="tx1"/>
                        </a:solidFill>
                        <a:latin typeface="Minion Pro Cond"/>
                        <a:ea typeface="Minion Pro Cond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hr-HR" altLang="en-US"/>
              <a:t>PRIJAVA KANDIDATA S TEŠKOĆAMA U RAZVOJU - jesenski rok</a:t>
            </a:r>
            <a:endParaRPr lang="hr-HR" altLang="en-US"/>
          </a:p>
        </p:txBody>
      </p:sp>
      <p:graphicFrame>
        <p:nvGraphicFramePr>
          <p:cNvPr id="4" name="Table 3"/>
          <p:cNvGraphicFramePr/>
          <p:nvPr/>
        </p:nvGraphicFramePr>
        <p:xfrm>
          <a:off x="259080" y="1913255"/>
          <a:ext cx="8197850" cy="4364355"/>
        </p:xfrm>
        <a:graphic>
          <a:graphicData uri="http://schemas.openxmlformats.org/drawingml/2006/table">
            <a:tbl>
              <a:tblPr/>
              <a:tblGrid>
                <a:gridCol w="5167630"/>
                <a:gridCol w="3030220"/>
              </a:tblGrid>
              <a:tr h="476885"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Opis postupka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Datum</a:t>
                      </a:r>
                      <a:endParaRPr sz="18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565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Prijava obrazovnih programa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400" b="1" i="0">
                          <a:solidFill>
                            <a:schemeClr val="bg1"/>
                          </a:solidFill>
                          <a:latin typeface="Minion Pro"/>
                          <a:ea typeface="Minion Pro"/>
                        </a:rPr>
                        <a:t>i dostava domumenata za dodatna prava</a:t>
                      </a:r>
                      <a:endParaRPr lang="hr-HR" sz="1400" b="1" i="0">
                        <a:solidFill>
                          <a:schemeClr val="bg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17.8.-19.8.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71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hr-HR" altLang="en-US" sz="1400" b="0" i="0">
                          <a:solidFill>
                            <a:schemeClr val="bg1"/>
                          </a:solidFill>
                          <a:latin typeface="Minion Pro"/>
                          <a:ea typeface="Minion Pro"/>
                        </a:rPr>
                        <a:t>GU unosi navedene odabire</a:t>
                      </a:r>
                      <a:endParaRPr lang="hr-HR" altLang="en-US" sz="1400" b="0" i="0">
                        <a:solidFill>
                          <a:schemeClr val="bg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</a:pPr>
                      <a:r>
                        <a:rPr lang="hr-HR" altLang="en-US" sz="1400" b="0" i="0">
                          <a:solidFill>
                            <a:schemeClr val="bg1"/>
                          </a:solidFill>
                          <a:latin typeface="Minion Pro"/>
                          <a:ea typeface="Minion Pro"/>
                        </a:rPr>
                        <a:t>17.8.-19.8.2026.</a:t>
                      </a:r>
                      <a:endParaRPr lang="hr-HR" altLang="en-US" sz="1400" b="0" i="0">
                        <a:solidFill>
                          <a:schemeClr val="bg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15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Provođenje dodatnih ispita i provjera i unos rezultata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19.8.</a:t>
                      </a:r>
                      <a:r>
                        <a:rPr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752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Mogućnost promjene prioriteta na ljestvicama poretka</a:t>
                      </a:r>
                      <a:endParaRPr lang="hr-HR"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2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20.8.-23.8.2026.</a:t>
                      </a:r>
                      <a:endParaRPr sz="12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815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Objava konačnih ljestvica poretka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24.8.</a:t>
                      </a:r>
                      <a:r>
                        <a:rPr sz="18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2026.</a:t>
                      </a:r>
                      <a:endParaRPr sz="18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4280">
                <a:tc>
                  <a:txBody>
                    <a:bodyPr/>
                    <a:p>
                      <a:r>
                        <a:rPr lang="hr-HR" sz="16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Dostava dokumenata</a:t>
                      </a:r>
                      <a:endParaRPr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  <a:p>
                      <a:endParaRPr lang="hr-HR" sz="16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hr-HR" sz="14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31.8.-2.9.</a:t>
                      </a:r>
                      <a:r>
                        <a:rPr sz="1400" b="1" i="0">
                          <a:solidFill>
                            <a:schemeClr val="tx1"/>
                          </a:solidFill>
                          <a:latin typeface="Minion Pro Cond"/>
                          <a:ea typeface="Minion Pro Cond"/>
                        </a:rPr>
                        <a:t> 2026.</a:t>
                      </a:r>
                      <a:endParaRPr sz="1400" b="1" i="0">
                        <a:solidFill>
                          <a:schemeClr val="tx1"/>
                        </a:solidFill>
                        <a:latin typeface="Minion Pro Cond"/>
                        <a:ea typeface="Minion Pro Cond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hr-HR" altLang="en-US"/>
              <a:t>LJETNI UPISNI ROK - za sportaše</a:t>
            </a:r>
            <a:endParaRPr lang="hr-HR" altLang="en-US"/>
          </a:p>
        </p:txBody>
      </p:sp>
      <p:graphicFrame>
        <p:nvGraphicFramePr>
          <p:cNvPr id="3" name="Table 2"/>
          <p:cNvGraphicFramePr/>
          <p:nvPr/>
        </p:nvGraphicFramePr>
        <p:xfrm>
          <a:off x="348615" y="1864995"/>
          <a:ext cx="8410575" cy="4831080"/>
        </p:xfrm>
        <a:graphic>
          <a:graphicData uri="http://schemas.openxmlformats.org/drawingml/2006/table">
            <a:tbl>
              <a:tblPr/>
              <a:tblGrid>
                <a:gridCol w="5248910"/>
                <a:gridCol w="3161665"/>
              </a:tblGrid>
              <a:tr h="234950"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Opis postupka</a:t>
                      </a:r>
                      <a:endParaRPr sz="10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1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Datum</a:t>
                      </a:r>
                      <a:endParaRPr sz="1000" b="1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421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Kandidati koji se upisuju u razredne odjele za sportaše iskazuju interes za upis u razredne odjele za sportaše u NISpuSŠ-u</a:t>
                      </a:r>
                      <a:endParaRPr sz="12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1. 6. do 5. 6. 2026.</a:t>
                      </a:r>
                      <a:endParaRPr sz="12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485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Ministarstvo turizma i sporta šalje nerangirane liste kandidata prema sportovima nacionalnim sportskim savezima u svrhu izrade rang-lista prema sportovima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8. 6. 2026.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990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Nacionalni sportski savezi izrađuju preliminarne rang-liste prijavljenih kandidata prema kriterijima sportske uspješnosti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8. 6. do 12. 6. 2026.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8530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Nacionalni sportski savezi službeno objavljuju preliminarne rang-liste na naslovnicama svojih mrežnih stranica kako bi kandidati mogli upozoriti na moguće pogreške prije objavljivanja konačne rang-liste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15. 6. 2026.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3885">
                <a:tc>
                  <a:txBody>
                    <a:bodyPr/>
                    <a:p>
                      <a:r>
                        <a:rPr lang="hr-HR" sz="1000">
                          <a:solidFill>
                            <a:schemeClr val="bg1"/>
                          </a:solidFill>
                        </a:rPr>
                        <a:t>PRIGOVOR KANDIDATA NA POGREŠKE </a:t>
                      </a:r>
                      <a:endParaRPr lang="hr-HR" sz="100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 Cond"/>
                          <a:ea typeface="Minion Pro Cond"/>
                        </a:rPr>
                        <a:t>15. 6. do 17. 6. 2026.</a:t>
                      </a:r>
                      <a:endParaRPr sz="1000" b="0" i="0">
                        <a:solidFill>
                          <a:srgbClr val="231F20"/>
                        </a:solidFill>
                        <a:latin typeface="Minion Pro Cond"/>
                        <a:ea typeface="Minion Pro Cond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0548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Nacionalni sportski savezi službeno objavljuju konačne rang-liste na naslovnici svojih mrežnih stranica te ih dostavljaju Ministarstvu turizma i sporta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000" b="0" i="0">
                          <a:solidFill>
                            <a:srgbClr val="231F20"/>
                          </a:solidFill>
                          <a:latin typeface="Minion Pro"/>
                          <a:ea typeface="Minion Pro"/>
                        </a:rPr>
                        <a:t>18. 6. 2026.</a:t>
                      </a:r>
                      <a:endParaRPr sz="1000" b="0" i="0">
                        <a:solidFill>
                          <a:srgbClr val="231F20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9265">
                <a:tc>
                  <a:txBody>
                    <a:bodyPr/>
                    <a:p>
                      <a:pPr marL="0" indent="0" algn="l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2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Unos zaprimljenih rang-lista u NISpuSŠ te dodjeljivanje bodova kandidatima na temelju algoritma</a:t>
                      </a:r>
                      <a:endParaRPr sz="12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sz="1400" b="1" i="0">
                          <a:solidFill>
                            <a:schemeClr val="tx1"/>
                          </a:solidFill>
                          <a:latin typeface="Minion Pro"/>
                          <a:ea typeface="Minion Pro"/>
                        </a:rPr>
                        <a:t>19. 6. 2026</a:t>
                      </a:r>
                      <a:endParaRPr sz="1400" b="1" i="0">
                        <a:solidFill>
                          <a:schemeClr val="tx1"/>
                        </a:solidFill>
                        <a:latin typeface="Minion Pro"/>
                        <a:ea typeface="Minion Pro"/>
                      </a:endParaRPr>
                    </a:p>
                  </a:txBody>
                  <a:tcPr marL="0" marR="0" marT="0" marB="0" anchor="ctr" anchorCtr="0">
                    <a:lnL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762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64904"/>
            <a:ext cx="9144000" cy="4274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4644"/>
            <a:ext cx="1440160" cy="1440160"/>
          </a:xfrm>
          <a:prstGeom prst="rect">
            <a:avLst/>
          </a:prstGeom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4139952" y="548680"/>
            <a:ext cx="4317466" cy="1224136"/>
          </a:xfrm>
        </p:spPr>
        <p:txBody>
          <a:bodyPr>
            <a:normAutofit fontScale="90000"/>
          </a:bodyPr>
          <a:lstStyle/>
          <a:p>
            <a:r>
              <a:rPr lang="hr-HR" dirty="0" err="1"/>
              <a:t>razrednicIma</a:t>
            </a:r>
            <a:r>
              <a:rPr lang="hr-HR" dirty="0"/>
              <a:t> i pedagoginji</a:t>
            </a:r>
            <a:br>
              <a:rPr lang="hr-HR" dirty="0"/>
            </a:br>
            <a:endParaRPr lang="hr-HR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AutoShape 2"/>
          <p:cNvSpPr>
            <a:spLocks noGrp="1" noChangeArrowheads="1"/>
          </p:cNvSpPr>
          <p:nvPr>
            <p:ph type="title"/>
          </p:nvPr>
        </p:nvSpPr>
        <p:spPr>
          <a:xfrm>
            <a:off x="902189" y="284176"/>
            <a:ext cx="7338060" cy="1508760"/>
          </a:xfrm>
        </p:spPr>
        <p:txBody>
          <a:bodyPr>
            <a:normAutofit/>
          </a:bodyPr>
          <a:lstStyle/>
          <a:p>
            <a:r>
              <a:rPr lang="hr-HR" u="sng"/>
              <a:t>Koraci u donošenju odluke</a:t>
            </a:r>
            <a:endParaRPr lang="en-US" u="sng"/>
          </a:p>
        </p:txBody>
      </p:sp>
      <p:sp>
        <p:nvSpPr>
          <p:cNvPr id="103427" name="Rectangle 3"/>
          <p:cNvSpPr>
            <a:spLocks noGrp="1" noChangeArrowheads="1"/>
          </p:cNvSpPr>
          <p:nvPr>
            <p:ph idx="1"/>
          </p:nvPr>
        </p:nvSpPr>
        <p:spPr>
          <a:xfrm>
            <a:off x="902190" y="2011680"/>
            <a:ext cx="4697730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/>
              <a:t>Razmislite o:</a:t>
            </a:r>
            <a:endParaRPr lang="hr-HR" sz="1700"/>
          </a:p>
          <a:p>
            <a:r>
              <a:rPr lang="hr-HR" sz="1700"/>
              <a:t>vrijednostima prema kojima živite (nekome je važno pomagati bolesnima i nemoćnima, a drugome postati bogat i slavan)</a:t>
            </a:r>
            <a:endParaRPr lang="hr-HR" sz="1700"/>
          </a:p>
          <a:p>
            <a:r>
              <a:rPr lang="hr-HR" sz="1700"/>
              <a:t>interesima (označavaju ono što nas doista zanima, čime smo zadovoljni i čime se želimo baviti)</a:t>
            </a:r>
            <a:endParaRPr lang="hr-HR" sz="1700"/>
          </a:p>
          <a:p>
            <a:r>
              <a:rPr lang="hr-HR" sz="1700"/>
              <a:t>sposobnostima (predstavljaju ono što osoba može učiniti, dijele se u tri skupine: senzorne, motoričke i intelektualne)</a:t>
            </a:r>
            <a:endParaRPr lang="hr-HR" sz="1700"/>
          </a:p>
          <a:p>
            <a:r>
              <a:rPr lang="hr-HR" sz="1700"/>
              <a:t>prikupljanju informacija o zanimanjima (sadržaji i uvjeti rada, potrebna znanja, vještine i osobine, potrebno obrazovanje i mogućnosti zapošljavanja).</a:t>
            </a:r>
            <a:endParaRPr lang="en-US" sz="170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3" r="28170" b="3"/>
          <a:stretch>
            <a:fillRect/>
          </a:stretch>
        </p:blipFill>
        <p:spPr bwMode="auto">
          <a:xfrm>
            <a:off x="5885411" y="1822028"/>
            <a:ext cx="3256665" cy="503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346225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76981"/>
            <a:ext cx="3514725" cy="1639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75707" y="284176"/>
            <a:ext cx="2753156" cy="1508760"/>
          </a:xfrm>
        </p:spPr>
        <p:txBody>
          <a:bodyPr>
            <a:normAutofit/>
          </a:bodyPr>
          <a:lstStyle/>
          <a:p>
            <a:r>
              <a:rPr lang="hr-HR" sz="3400">
                <a:solidFill>
                  <a:schemeClr val="tx2"/>
                </a:solidFill>
              </a:rPr>
              <a:t>ODABIR SREDNJE ŠKOLE</a:t>
            </a:r>
            <a:endParaRPr lang="hr-HR" sz="3400">
              <a:solidFill>
                <a:schemeClr val="tx2"/>
              </a:solidFill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75707" y="2011680"/>
            <a:ext cx="2757509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700">
                <a:solidFill>
                  <a:schemeClr val="bg1"/>
                </a:solidFill>
              </a:rPr>
              <a:t>Kod odabira srednje škole jako je važno:</a:t>
            </a:r>
            <a:endParaRPr lang="hr-HR" sz="1700">
              <a:solidFill>
                <a:schemeClr val="bg1"/>
              </a:solidFill>
            </a:endParaRPr>
          </a:p>
          <a:p>
            <a:r>
              <a:rPr lang="hr-HR" sz="1700">
                <a:solidFill>
                  <a:schemeClr val="bg1"/>
                </a:solidFill>
              </a:rPr>
              <a:t>informirati se o vrstama srednjih škola</a:t>
            </a:r>
            <a:endParaRPr lang="hr-HR" sz="1700">
              <a:solidFill>
                <a:schemeClr val="bg1"/>
              </a:solidFill>
            </a:endParaRPr>
          </a:p>
          <a:p>
            <a:r>
              <a:rPr lang="hr-HR" sz="1700">
                <a:solidFill>
                  <a:schemeClr val="bg1"/>
                </a:solidFill>
              </a:rPr>
              <a:t>informirati se o obrazovnim programima</a:t>
            </a:r>
            <a:endParaRPr lang="hr-HR" sz="1700">
              <a:solidFill>
                <a:schemeClr val="bg1"/>
              </a:solidFill>
            </a:endParaRPr>
          </a:p>
          <a:p>
            <a:r>
              <a:rPr lang="hr-HR" sz="1700">
                <a:solidFill>
                  <a:schemeClr val="bg1"/>
                </a:solidFill>
              </a:rPr>
              <a:t>informirati se o opisima zanimanja</a:t>
            </a:r>
            <a:endParaRPr lang="hr-HR" sz="1700">
              <a:solidFill>
                <a:schemeClr val="bg1"/>
              </a:solidFill>
            </a:endParaRPr>
          </a:p>
          <a:p>
            <a:r>
              <a:rPr lang="hr-HR" sz="1700">
                <a:solidFill>
                  <a:schemeClr val="bg1"/>
                </a:solidFill>
              </a:rPr>
              <a:t>informirati se o nastavnim planovima</a:t>
            </a:r>
            <a:endParaRPr lang="hr-HR" sz="1700">
              <a:solidFill>
                <a:schemeClr val="bg1"/>
              </a:solidFill>
            </a:endParaRPr>
          </a:p>
          <a:p>
            <a:r>
              <a:rPr lang="hr-HR" sz="1700">
                <a:solidFill>
                  <a:schemeClr val="bg1"/>
                </a:solidFill>
              </a:rPr>
              <a:t>posjetiti škole o kojima razmišljaš (Dani otvorenih vrata škole)</a:t>
            </a:r>
            <a:endParaRPr lang="hr-HR" sz="17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hr-HR" sz="1700">
              <a:solidFill>
                <a:schemeClr val="bg1"/>
              </a:solidFill>
            </a:endParaRPr>
          </a:p>
          <a:p>
            <a:endParaRPr lang="hr-HR" sz="170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68892" y="0"/>
            <a:ext cx="567510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 descr="Slika na kojoj se prikazuje tekst, ukrasni isječci, Crtić, crtić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46776" y="1328797"/>
            <a:ext cx="4712701" cy="41589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VRSTE SREDNJIH ŠKOLA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" y="1340768"/>
            <a:ext cx="9144000" cy="55172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1980" y="284176"/>
            <a:ext cx="4892040" cy="1508760"/>
          </a:xfrm>
        </p:spPr>
        <p:txBody>
          <a:bodyPr>
            <a:normAutofit/>
          </a:bodyPr>
          <a:lstStyle/>
          <a:p>
            <a:r>
              <a:rPr lang="hr-HR" dirty="0"/>
              <a:t>GIMNAZIJE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1980" y="2011680"/>
            <a:ext cx="4747260" cy="4206240"/>
          </a:xfrm>
        </p:spPr>
        <p:txBody>
          <a:bodyPr>
            <a:normAutofit/>
          </a:bodyPr>
          <a:lstStyle/>
          <a:p>
            <a:r>
              <a:rPr lang="hr-HR" sz="1600" dirty="0"/>
              <a:t>gimnazije su četverogodišnje općeobrazovne škole</a:t>
            </a:r>
            <a:endParaRPr lang="hr-HR" sz="1600" dirty="0"/>
          </a:p>
          <a:p>
            <a:r>
              <a:rPr lang="hr-HR" sz="1600" dirty="0"/>
              <a:t>razlikujemo opće, jezične, klasične, prirodoslovne i prirodoslovno – matematičke, umjetničke</a:t>
            </a:r>
            <a:endParaRPr lang="hr-HR" sz="1600" dirty="0"/>
          </a:p>
          <a:p>
            <a:r>
              <a:rPr lang="hr-HR" sz="1600" dirty="0"/>
              <a:t>gimnazijski programi ne osposobljavaju za konkretno zanimanje, već pripremaju za nastavak obrazovanja na nekoj od visokoškolskih ustanova</a:t>
            </a:r>
            <a:endParaRPr lang="hr-HR" sz="1600" dirty="0"/>
          </a:p>
          <a:p>
            <a:r>
              <a:rPr lang="hr-HR" sz="1600" dirty="0"/>
              <a:t>državna matura je obvezna za učenike koji završavaju gimnaziju jer tek nakon uspješno završena četiri razreda gimnazije i uspješno položene državne mature učenik dobiva svjedodžbu o završetku srednje škole</a:t>
            </a:r>
            <a:endParaRPr lang="hr-HR" sz="1600" dirty="0"/>
          </a:p>
          <a:p>
            <a:r>
              <a:rPr lang="hr-HR" sz="1600" dirty="0"/>
              <a:t>bez položene državne mature smatra se da učenik nije završio srednje obrazovanje</a:t>
            </a:r>
            <a:endParaRPr lang="hr-HR" sz="1600" dirty="0"/>
          </a:p>
          <a:p>
            <a:endParaRPr lang="hr-HR" sz="1600" dirty="0"/>
          </a:p>
        </p:txBody>
      </p:sp>
      <p:sp>
        <p:nvSpPr>
          <p:cNvPr id="16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42666" y="0"/>
            <a:ext cx="34732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 descr="Slika na kojoj se prikazuje crtež, skeč, Dječja umjetnost, odijevanje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8373" y="989173"/>
            <a:ext cx="2530990" cy="2359397"/>
          </a:xfrm>
          <a:prstGeom prst="rect">
            <a:avLst/>
          </a:prstGeom>
        </p:spPr>
      </p:pic>
      <p:pic>
        <p:nvPicPr>
          <p:cNvPr id="5" name="Slika 4" descr="Slika na kojoj se prikazuje skeč, umjetničko djelo, ilustracija, jednostavni crteži s par linija&#10;&#10;Opis je automatski generi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78" y="3504370"/>
            <a:ext cx="1823547" cy="2762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1980" y="284176"/>
            <a:ext cx="4892040" cy="1508760"/>
          </a:xfrm>
        </p:spPr>
        <p:txBody>
          <a:bodyPr>
            <a:normAutofit/>
          </a:bodyPr>
          <a:lstStyle/>
          <a:p>
            <a:r>
              <a:rPr lang="hr-HR" dirty="0"/>
              <a:t>STRUKOVNE ŠKOLE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1980" y="2011680"/>
            <a:ext cx="4747260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/>
              <a:t>Četverogodišnje i petogodišnje škole: </a:t>
            </a:r>
            <a:endParaRPr lang="hr-HR" dirty="0"/>
          </a:p>
          <a:p>
            <a:r>
              <a:rPr lang="hr-HR" dirty="0"/>
              <a:t>osiguravaju opće i stručno obrazovanje iz određenog područja kako bi osposobili učenike za obavljanje poslova određenog zanimanja, odnosno nastavka obrazovanja na studiju</a:t>
            </a:r>
            <a:endParaRPr lang="hr-HR" dirty="0"/>
          </a:p>
          <a:p>
            <a:r>
              <a:rPr lang="hr-HR" dirty="0"/>
              <a:t>uče se općeobrazovni predmeti i posebni strukovni sadržaji te se pohađa praktična nastava</a:t>
            </a:r>
            <a:endParaRPr lang="hr-HR" dirty="0"/>
          </a:p>
          <a:p>
            <a:endParaRPr lang="hr-HR" dirty="0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42666" y="0"/>
            <a:ext cx="347324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Slika 3" descr="Slika na kojoj se prikazuje crtež, skeč, Dječja umjetnost, crtić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8373" y="709549"/>
            <a:ext cx="2530990" cy="2639020"/>
          </a:xfrm>
          <a:prstGeom prst="rect">
            <a:avLst/>
          </a:prstGeom>
        </p:spPr>
      </p:pic>
      <p:pic>
        <p:nvPicPr>
          <p:cNvPr id="5" name="Slika 4" descr="Slika na kojoj se prikazuje skeč, ilustracija, jednostavni crteži s par linija, crtež&#10;&#10;Opis je automatski generi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297" y="3504370"/>
            <a:ext cx="1560910" cy="27626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1885" y="284176"/>
            <a:ext cx="2914649" cy="1508760"/>
          </a:xfrm>
        </p:spPr>
        <p:txBody>
          <a:bodyPr>
            <a:normAutofit/>
          </a:bodyPr>
          <a:lstStyle/>
          <a:p>
            <a:r>
              <a:rPr lang="hr-HR" sz="3700"/>
              <a:t>STRUKOVNE ŠKOLE</a:t>
            </a:r>
            <a:endParaRPr lang="hr-HR" sz="370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1885" y="2011680"/>
            <a:ext cx="2958973" cy="4206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1600"/>
              <a:t>Četverogodišnje i petogodišnje škole: </a:t>
            </a:r>
            <a:endParaRPr lang="hr-HR" sz="1600"/>
          </a:p>
          <a:p>
            <a:r>
              <a:rPr lang="hr-HR" sz="1600"/>
              <a:t>Škola za medicinske sestre/tehničare je jedina petogodišnja škola</a:t>
            </a:r>
            <a:endParaRPr lang="hr-HR" sz="1600"/>
          </a:p>
          <a:p>
            <a:r>
              <a:rPr lang="hr-HR" sz="1600"/>
              <a:t>učenici imaju oko 100 sati godišnje stručne prakse</a:t>
            </a:r>
            <a:endParaRPr lang="hr-HR" sz="1600"/>
          </a:p>
          <a:p>
            <a:r>
              <a:rPr lang="hr-HR" sz="1600"/>
              <a:t>u nekim školama moguće se obrazovati za različite programe (npr. Upravna škola Zagreb nudi programe Poslovnog tajnika i Upravnog referenta)</a:t>
            </a:r>
            <a:endParaRPr lang="hr-HR" sz="1600"/>
          </a:p>
          <a:p>
            <a:r>
              <a:rPr lang="hr-HR" sz="1600"/>
              <a:t>učenik može polagati državnu maturu ukoliko želi</a:t>
            </a:r>
            <a:endParaRPr lang="hr-HR" sz="1600"/>
          </a:p>
          <a:p>
            <a:endParaRPr lang="hr-HR" sz="1600"/>
          </a:p>
        </p:txBody>
      </p:sp>
      <p:sp useBgFill="1"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482340" y="0"/>
            <a:ext cx="566166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2" y="0"/>
            <a:ext cx="3020603" cy="3948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 descr="Slika na kojoj se prikazuje u dvorani, zgrada s uredima , zid, osoba&#10;&#10;Opis je automatski generir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1762" y="1185277"/>
            <a:ext cx="2532723" cy="1597022"/>
          </a:xfrm>
          <a:prstGeom prst="rect">
            <a:avLst/>
          </a:prstGeom>
        </p:spPr>
      </p:pic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13444" y="0"/>
            <a:ext cx="2330556" cy="282891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680463" y="4109826"/>
            <a:ext cx="3012331" cy="274817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824275" y="2989781"/>
            <a:ext cx="2319725" cy="38682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soba, medicinski, scena, zdravstveni sustav&#10;&#10;Opis je automatski generir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40" y="3310690"/>
            <a:ext cx="1808534" cy="3244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glašeno">
  <a:themeElements>
    <a:clrScheme name="Naglašeno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Naglašeno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Naglašen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7F12ACEA70EF438C5A37C679E77C80" ma:contentTypeVersion="15" ma:contentTypeDescription="Stvaranje novog dokumenta." ma:contentTypeScope="" ma:versionID="4e7a2101b761e5254045c874e107ac23">
  <xsd:schema xmlns:xsd="http://www.w3.org/2001/XMLSchema" xmlns:xs="http://www.w3.org/2001/XMLSchema" xmlns:p="http://schemas.microsoft.com/office/2006/metadata/properties" xmlns:ns2="5070e4d5-e0a2-4ee2-883b-5ab9d3b422c8" xmlns:ns3="3ec679e8-dbac-45f2-8313-ebd5329190e7" targetNamespace="http://schemas.microsoft.com/office/2006/metadata/properties" ma:root="true" ma:fieldsID="322b503de48fe749f8417bb8e6af5e6e" ns2:_="" ns3:_="">
    <xsd:import namespace="5070e4d5-e0a2-4ee2-883b-5ab9d3b422c8"/>
    <xsd:import namespace="3ec679e8-dbac-45f2-8313-ebd5329190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70e4d5-e0a2-4ee2-883b-5ab9d3b422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Oznake slika" ma:readOnly="false" ma:fieldId="{5cf76f15-5ced-4ddc-b409-7134ff3c332f}" ma:taxonomyMulti="true" ma:sspId="a0d909bf-645b-46a2-8bb9-ccdb743347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c679e8-dbac-45f2-8313-ebd5329190e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4cd8b9a-3ec1-4530-b683-6df66489f937}" ma:internalName="TaxCatchAll" ma:showField="CatchAllData" ma:web="3ec679e8-dbac-45f2-8313-ebd5329190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ec679e8-dbac-45f2-8313-ebd5329190e7" xsi:nil="true"/>
    <lcf76f155ced4ddcb4097134ff3c332f xmlns="5070e4d5-e0a2-4ee2-883b-5ab9d3b422c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8172B7-EC2A-47A9-8093-50C8B90C2D1E}"/>
</file>

<file path=customXml/itemProps2.xml><?xml version="1.0" encoding="utf-8"?>
<ds:datastoreItem xmlns:ds="http://schemas.openxmlformats.org/officeDocument/2006/customXml" ds:itemID="{3F3657B2-D7A7-4F91-9001-117529534E21}"/>
</file>

<file path=customXml/itemProps3.xml><?xml version="1.0" encoding="utf-8"?>
<ds:datastoreItem xmlns:ds="http://schemas.openxmlformats.org/officeDocument/2006/customXml" ds:itemID="{27E17CCA-55E6-4350-B75E-80835786A60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10214</Words>
  <Application>WPS Presentation</Application>
  <PresentationFormat>Prikaz na zaslonu (4:3)</PresentationFormat>
  <Paragraphs>417</Paragraphs>
  <Slides>37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49" baseType="lpstr">
      <vt:lpstr>Arial</vt:lpstr>
      <vt:lpstr>SimSun</vt:lpstr>
      <vt:lpstr>Wingdings</vt:lpstr>
      <vt:lpstr>Corbel</vt:lpstr>
      <vt:lpstr>Microsoft YaHei</vt:lpstr>
      <vt:lpstr>Arial Unicode MS</vt:lpstr>
      <vt:lpstr>Calibri</vt:lpstr>
      <vt:lpstr>Corbel</vt:lpstr>
      <vt:lpstr>Minion Pro</vt:lpstr>
      <vt:lpstr>Minion Pro Cond</vt:lpstr>
      <vt:lpstr>Liberation Mono</vt:lpstr>
      <vt:lpstr>Naglašeno</vt:lpstr>
      <vt:lpstr>UPISI U SREDNJU ŠKOLU</vt:lpstr>
      <vt:lpstr>ZLATNA RIBICA - TRI ŽELJE</vt:lpstr>
      <vt:lpstr>Tri pozitivne osobine svog djeteta</vt:lpstr>
      <vt:lpstr>Koraci u donošenju odluke</vt:lpstr>
      <vt:lpstr>ODABIR SREDNJE ŠKOLE</vt:lpstr>
      <vt:lpstr>VRSTE SREDNJIH ŠKOLA</vt:lpstr>
      <vt:lpstr>GIMNAZIJE </vt:lpstr>
      <vt:lpstr>STRUKOVNE ŠKOLE </vt:lpstr>
      <vt:lpstr>STRUKOVNE ŠKOLE</vt:lpstr>
      <vt:lpstr>STRUKOVNE ŠKOLE</vt:lpstr>
      <vt:lpstr>STRUKOVNE ŠKOLE </vt:lpstr>
      <vt:lpstr>STRUKOVNE ŠKOLE</vt:lpstr>
      <vt:lpstr>UMJETNIČKE ŠKOLE </vt:lpstr>
      <vt:lpstr>PROHODNOST SREDNJIH ŠKOLA</vt:lpstr>
      <vt:lpstr>Elementi i kriteriji vrednovanja za upis u srednju školu</vt:lpstr>
      <vt:lpstr>1. Zajednički elementi za upis u gimnazijske programe i četverogodišnje strukovne škole</vt:lpstr>
      <vt:lpstr>2. Dodatni element –  sposobnosti, darovitosti i znanja učenika </vt:lpstr>
      <vt:lpstr>Posebna znanja, vještine, sposobnosti i darovitosti </vt:lpstr>
      <vt:lpstr>Natjecanja u znanju </vt:lpstr>
      <vt:lpstr>Vrednovanje posebnih rezultata – u znanju </vt:lpstr>
      <vt:lpstr>Natjecanja školskih sportskih društava </vt:lpstr>
      <vt:lpstr>3. Poseban element vrednovanja</vt:lpstr>
      <vt:lpstr>3. Poseban element vrednovanja</vt:lpstr>
      <vt:lpstr>Potrebni dokumenti</vt:lpstr>
      <vt:lpstr>Upis kandidata s teškoćama u razvoju</vt:lpstr>
      <vt:lpstr>Zdravstvene kontraindikacije</vt:lpstr>
      <vt:lpstr>Programi obrazovanja za vezane obrte</vt:lpstr>
      <vt:lpstr>Postupci prijava i upisa </vt:lpstr>
      <vt:lpstr>Prijava obrazovnih programa</vt:lpstr>
      <vt:lpstr>E-usmjeravanje www.e-usmjeravanje.hr </vt:lpstr>
      <vt:lpstr>Stranice škole</vt:lpstr>
      <vt:lpstr>PowerPoint 演示文稿</vt:lpstr>
      <vt:lpstr>LJETNI UPISNI ROK</vt:lpstr>
      <vt:lpstr>LJETNI UPISNI ROK</vt:lpstr>
      <vt:lpstr>PRIJAVA KANDIDATA S TEŠKOĆAMA U RAZVOJU</vt:lpstr>
      <vt:lpstr>LJETNI UPISNI ROK</vt:lpstr>
      <vt:lpstr>razrednicIma i pedagoginji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Mirela Sučević</dc:creator>
  <cp:lastModifiedBy>Mirela Sučević</cp:lastModifiedBy>
  <cp:revision>235</cp:revision>
  <dcterms:created xsi:type="dcterms:W3CDTF">2020-04-08T19:29:00Z</dcterms:created>
  <dcterms:modified xsi:type="dcterms:W3CDTF">2026-06-10T14:16:41Z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605970E89B94437596005531ED8171B8_12</vt:lpwstr>
  </property>
  <property fmtid="{D5CDD505-2E9C-101B-9397-08002B2CF9AE}" pid="3" name="KSOProductBuildVer">
    <vt:lpwstr>1033-12.1.0.26880</vt:lpwstr>
  </property>
  <property fmtid="{D5CDD505-2E9C-101B-9397-08002B2CF9AE}" pid="4" name="ContentTypeId">
    <vt:lpwstr>0x0101009E7F12ACEA70EF438C5A37C679E77C80</vt:lpwstr>
  </property>
</Properties>
</file>