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9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23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27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1.xml" ContentType="application/vnd.openxmlformats-officedocument.themeOverride+xml"/>
  <Override PartName="/ppt/notesSlides/notesSlide32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2.xml" ContentType="application/vnd.openxmlformats-officedocument.themeOverr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3.xml" ContentType="application/vnd.openxmlformats-officedocument.themeOverr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41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  <p:sldMasterId id="2147483672" r:id="rId3"/>
  </p:sldMasterIdLst>
  <p:notesMasterIdLst>
    <p:notesMasterId r:id="rId57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</p:sldIdLst>
  <p:sldSz cx="12192000" cy="6858000"/>
  <p:notesSz cx="6797675" cy="987266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62" roundtripDataSignature="AMtx7mhO1HqBDgIN1n82jxziwDYF7Rqo+g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N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2B47467-3758-479F-B15E-FCAF69C2610F}">
  <a:tblStyle styleId="{B2B47467-3758-479F-B15E-FCAF69C2610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92FBD975-20E9-4A19-BCB2-CC0099335FC7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>
          <a:bottom>
            <a:ln w="254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commentAuthors" Target="commentAuthor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66" Type="http://schemas.openxmlformats.org/officeDocument/2006/relationships/theme" Target="theme/theme1.xml"/><Relationship Id="rId5" Type="http://schemas.openxmlformats.org/officeDocument/2006/relationships/slide" Target="slides/slide2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presProps" Target="pres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67" Type="http://schemas.openxmlformats.org/officeDocument/2006/relationships/tableStyles" Target="tableStyles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5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at\Downloads\Grafovi%20za%20izvjesce_quan2_5%20raz%20(version%201).xlsb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file:///C:\Users\sarat\Downloads\Grafovi%20za%20izvjesce_quan2_7%20raz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file:///C:\Users\sarat\Downloads\Grafovi%20za%20izvjesce_quan2_7%20raz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at\Downloads\Grafovi%20za%20izvjesce_quan2_5%20raz%20(version%201).xlsb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at\Downloads\Grafovi%20za%20izvjesce_quan2_7%20raz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at\Downloads\Grafovi%20za%20izvjesce_quan2_5%20raz%20(version%201).xlsb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at\Downloads\Grafovi%20za%20izvjesce_quan2_7%20raz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at\Downloads\Grafovi%20za%20izvjesce_quan2_5%20raz%20(version%201).xlsb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at\Downloads\Grafovi%20za%20izvjesce_quan2_7%20raz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at\Downloads\Grafovi%20za%20izvjesce_quan2_7%20raz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at\Downloads\Grafovi%20za%20izvjesce_quan2_5%20raz%20(version%201).xlsb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at\Downloads\Grafovi%20za%20izvjesce_quan2_5%20raz%20(version%201).xlsb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at\Downloads\Grafovi%20za%20izvjesce_quan2_7%20raz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at\Downloads\Grafovi%20za%20izvjesce_quan2_7%20raz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file:///C:\Users\sarat\Downloads\Grafovi%20za%20izvjesce_quan2_7%20raz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r>
              <a:rPr lang="hr-HR" sz="1400"/>
              <a:t>UTJECAJ PANDEMIJE COVID-19 NA ŽIVOT UČENIKA</a:t>
            </a:r>
          </a:p>
          <a:p>
            <a:pPr>
              <a:defRPr sz="1400"/>
            </a:pPr>
            <a:r>
              <a:rPr lang="hr-HR" sz="1400"/>
              <a:t>USPOREDBA</a:t>
            </a:r>
            <a:r>
              <a:rPr lang="hr-HR" sz="1400" baseline="0"/>
              <a:t> SA SVIM ŠKOLAMA</a:t>
            </a:r>
            <a:r>
              <a:rPr lang="hr-HR" sz="1400"/>
              <a:t> ŠK. GOD.</a:t>
            </a:r>
            <a:r>
              <a:rPr lang="hr-HR" sz="1400" baseline="0"/>
              <a:t> </a:t>
            </a:r>
            <a:r>
              <a:rPr lang="hr-HR" sz="1400"/>
              <a:t>21./22.</a:t>
            </a:r>
          </a:p>
          <a:p>
            <a:pPr>
              <a:defRPr sz="1400"/>
            </a:pPr>
            <a:r>
              <a:rPr lang="hr-HR" sz="1400"/>
              <a:t>5. RAZRED</a:t>
            </a:r>
            <a:endParaRPr lang="en-GB" sz="1400"/>
          </a:p>
        </c:rich>
      </c:tx>
      <c:layout>
        <c:manualLayout>
          <c:xMode val="edge"/>
          <c:yMode val="edge"/>
          <c:x val="0.26514195860362172"/>
          <c:y val="9.169891899105832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0.16016669358289076"/>
          <c:y val="0.24431891174893461"/>
          <c:w val="0.77998711172694557"/>
          <c:h val="0.6437668839782123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'A - utjecaj pandemije'!$B$4</c:f>
              <c:strCache>
                <c:ptCount val="1"/>
                <c:pt idx="0">
                  <c:v>OSNOVNA ŠKOLA KAJZERICA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accent5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 - utjecaj pandemije'!$A$5:$A$9</c:f>
              <c:strCache>
                <c:ptCount val="5"/>
                <c:pt idx="0">
                  <c:v>Jako loše</c:v>
                </c:pt>
                <c:pt idx="1">
                  <c:v>Loše</c:v>
                </c:pt>
                <c:pt idx="2">
                  <c:v>Ni loše ni dobro</c:v>
                </c:pt>
                <c:pt idx="3">
                  <c:v>Dobro</c:v>
                </c:pt>
                <c:pt idx="4">
                  <c:v>Jako dobro</c:v>
                </c:pt>
              </c:strCache>
            </c:strRef>
          </c:cat>
          <c:val>
            <c:numRef>
              <c:f>'A - utjecaj pandemije'!$B$5:$B$9</c:f>
              <c:numCache>
                <c:formatCode>General</c:formatCode>
                <c:ptCount val="5"/>
                <c:pt idx="0">
                  <c:v>9.1</c:v>
                </c:pt>
                <c:pt idx="1">
                  <c:v>22.7</c:v>
                </c:pt>
                <c:pt idx="2">
                  <c:v>43.2</c:v>
                </c:pt>
                <c:pt idx="3">
                  <c:v>18.2</c:v>
                </c:pt>
                <c:pt idx="4">
                  <c:v>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B9-48CF-BF1C-5D405DB2BE15}"/>
            </c:ext>
          </c:extLst>
        </c:ser>
        <c:ser>
          <c:idx val="1"/>
          <c:order val="1"/>
          <c:tx>
            <c:strRef>
              <c:f>'A - utjecaj pandemije'!$C$4</c:f>
              <c:strCache>
                <c:ptCount val="1"/>
                <c:pt idx="0">
                  <c:v>SVE ŠKOLE</c:v>
                </c:pt>
              </c:strCache>
            </c:strRef>
          </c:tx>
          <c:spPr>
            <a:solidFill>
              <a:srgbClr val="FF5050"/>
            </a:solidFill>
            <a:ln w="19050">
              <a:solidFill>
                <a:srgbClr val="FF505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 - utjecaj pandemije'!$A$5:$A$9</c:f>
              <c:strCache>
                <c:ptCount val="5"/>
                <c:pt idx="0">
                  <c:v>Jako loše</c:v>
                </c:pt>
                <c:pt idx="1">
                  <c:v>Loše</c:v>
                </c:pt>
                <c:pt idx="2">
                  <c:v>Ni loše ni dobro</c:v>
                </c:pt>
                <c:pt idx="3">
                  <c:v>Dobro</c:v>
                </c:pt>
                <c:pt idx="4">
                  <c:v>Jako dobro</c:v>
                </c:pt>
              </c:strCache>
            </c:strRef>
          </c:cat>
          <c:val>
            <c:numRef>
              <c:f>'A - utjecaj pandemije'!$C$5:$C$9</c:f>
              <c:numCache>
                <c:formatCode>General</c:formatCode>
                <c:ptCount val="5"/>
                <c:pt idx="0">
                  <c:v>9.1999999999999993</c:v>
                </c:pt>
                <c:pt idx="1">
                  <c:v>19.399999999999999</c:v>
                </c:pt>
                <c:pt idx="2">
                  <c:v>49</c:v>
                </c:pt>
                <c:pt idx="3">
                  <c:v>15.8</c:v>
                </c:pt>
                <c:pt idx="4">
                  <c:v>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B9-48CF-BF1C-5D405DB2BE1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-10"/>
        <c:axId val="2025422016"/>
        <c:axId val="2025420928"/>
      </c:barChart>
      <c:valAx>
        <c:axId val="2025420928"/>
        <c:scaling>
          <c:orientation val="minMax"/>
          <c:max val="8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sr-Latn-RS"/>
          </a:p>
        </c:txPr>
        <c:crossAx val="2025422016"/>
        <c:crosses val="autoZero"/>
        <c:crossBetween val="between"/>
      </c:valAx>
      <c:catAx>
        <c:axId val="20254220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sr-Latn-RS"/>
          </a:p>
        </c:txPr>
        <c:crossAx val="202542092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826168927551092"/>
          <c:y val="0.19005130810261617"/>
          <c:w val="0.76224949188251168"/>
          <c:h val="3.98907237762594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Cambria" panose="02040503050406030204" pitchFamily="18" charset="0"/>
        </a:defRPr>
      </a:pPr>
      <a:endParaRPr lang="sr-Latn-R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r>
              <a:rPr lang="hr-HR" sz="1400"/>
              <a:t>UTJECAJ PROMJENA U NASTAVI I ORGANIZACIJI ŠKOLE NA ČIMBENIKE</a:t>
            </a:r>
            <a:r>
              <a:rPr lang="hr-HR" sz="1400" baseline="0"/>
              <a:t> U OBRAZOVNOM PROCESU </a:t>
            </a:r>
          </a:p>
          <a:p>
            <a:pPr>
              <a:defRPr/>
            </a:pPr>
            <a:r>
              <a:rPr lang="hr-HR" sz="1400" baseline="0"/>
              <a:t>USPOREDBA ŠK. GOD. 20./21. I ŠK. GOD. 21./22.</a:t>
            </a:r>
          </a:p>
          <a:p>
            <a:pPr>
              <a:defRPr/>
            </a:pPr>
            <a:r>
              <a:rPr lang="hr-HR" sz="1400" baseline="0"/>
              <a:t>7. RAZRED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4.8576484878049074E-2"/>
          <c:y val="0.23569699628658294"/>
          <c:w val="0.94208482524491932"/>
          <c:h val="0.5380317236851101"/>
        </c:manualLayout>
      </c:layout>
      <c:lineChart>
        <c:grouping val="standard"/>
        <c:varyColors val="0"/>
        <c:ser>
          <c:idx val="0"/>
          <c:order val="0"/>
          <c:tx>
            <c:strRef>
              <c:f>'C - promjene u nastavi'!$B$32</c:f>
              <c:strCache>
                <c:ptCount val="1"/>
                <c:pt idx="0">
                  <c:v>2020./2021.</c:v>
                </c:pt>
              </c:strCache>
            </c:strRef>
          </c:tx>
          <c:spPr>
            <a:ln w="28575" cap="rnd">
              <a:solidFill>
                <a:srgbClr val="4472C4">
                  <a:lumMod val="40000"/>
                  <a:lumOff val="60000"/>
                </a:srgb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4472C4">
                  <a:lumMod val="40000"/>
                  <a:lumOff val="60000"/>
                </a:srgbClr>
              </a:solidFill>
              <a:ln w="9525">
                <a:solidFill>
                  <a:srgbClr val="4472C4">
                    <a:lumMod val="40000"/>
                    <a:lumOff val="60000"/>
                  </a:srgbClr>
                </a:solidFill>
              </a:ln>
              <a:effectLst/>
            </c:spPr>
          </c:marker>
          <c:dLbls>
            <c:dLbl>
              <c:idx val="3"/>
              <c:layout>
                <c:manualLayout>
                  <c:x val="-2.8423736946830268E-2"/>
                  <c:y val="-4.23834486221897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C6C-4C79-BB43-EDEAAAA40B1C}"/>
                </c:ext>
              </c:extLst>
            </c:dLbl>
            <c:dLbl>
              <c:idx val="4"/>
              <c:layout>
                <c:manualLayout>
                  <c:x val="-3.4183708123471844E-2"/>
                  <c:y val="-3.69942716319039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C6C-4C79-BB43-EDEAAAA40B1C}"/>
                </c:ext>
              </c:extLst>
            </c:dLbl>
            <c:dLbl>
              <c:idx val="6"/>
              <c:layout>
                <c:manualLayout>
                  <c:x val="-2.2536848097311907E-2"/>
                  <c:y val="-3.33135645474833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C6C-4C79-BB43-EDEAAAA40B1C}"/>
                </c:ext>
              </c:extLst>
            </c:dLbl>
            <c:dLbl>
              <c:idx val="8"/>
              <c:layout>
                <c:manualLayout>
                  <c:x val="-2.8333979754119921E-2"/>
                  <c:y val="-3.4455446235114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C6C-4C79-BB43-EDEAAAA40B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sr-Latn-R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 - promjene u nastavi'!$A$33:$A$41</c:f>
              <c:strCache>
                <c:ptCount val="9"/>
                <c:pt idx="0">
                  <c:v>Praćenje nastave</c:v>
                </c:pt>
                <c:pt idx="1">
                  <c:v>Radne navike</c:v>
                </c:pt>
                <c:pt idx="2">
                  <c:v>Razumijevanje školskog gradiva</c:v>
                </c:pt>
                <c:pt idx="3">
                  <c:v>Volja za učenjem</c:v>
                </c:pt>
                <c:pt idx="4">
                  <c:v>Ocjene</c:v>
                </c:pt>
                <c:pt idx="5">
                  <c:v>Odnos s drugim učenicima iz razreda</c:v>
                </c:pt>
                <c:pt idx="6">
                  <c:v>Odnos s nastavnicima</c:v>
                </c:pt>
                <c:pt idx="7">
                  <c:v>Znanja i vještine iz školskih predmeta</c:v>
                </c:pt>
                <c:pt idx="8">
                  <c:v>Vještine rada s računalom/tabletom</c:v>
                </c:pt>
              </c:strCache>
            </c:strRef>
          </c:cat>
          <c:val>
            <c:numRef>
              <c:f>'C - promjene u nastavi'!$B$33:$B$41</c:f>
              <c:numCache>
                <c:formatCode>General</c:formatCode>
                <c:ptCount val="9"/>
                <c:pt idx="0">
                  <c:v>3.21</c:v>
                </c:pt>
                <c:pt idx="1">
                  <c:v>3.07</c:v>
                </c:pt>
                <c:pt idx="2">
                  <c:v>3.24</c:v>
                </c:pt>
                <c:pt idx="3">
                  <c:v>2.41</c:v>
                </c:pt>
                <c:pt idx="4">
                  <c:v>3.33</c:v>
                </c:pt>
                <c:pt idx="5">
                  <c:v>3.91</c:v>
                </c:pt>
                <c:pt idx="6">
                  <c:v>3.56</c:v>
                </c:pt>
                <c:pt idx="7">
                  <c:v>3.38</c:v>
                </c:pt>
                <c:pt idx="8">
                  <c:v>4.1100000000000003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C6C-4C79-BB43-EDEAAAA40B1C}"/>
            </c:ext>
          </c:extLst>
        </c:ser>
        <c:ser>
          <c:idx val="1"/>
          <c:order val="1"/>
          <c:tx>
            <c:strRef>
              <c:f>'C - promjene u nastavi'!$C$32</c:f>
              <c:strCache>
                <c:ptCount val="1"/>
                <c:pt idx="0">
                  <c:v>2021./2022.</c:v>
                </c:pt>
              </c:strCache>
            </c:strRef>
          </c:tx>
          <c:spPr>
            <a:ln w="28575" cap="rnd">
              <a:solidFill>
                <a:srgbClr val="4472C4">
                  <a:lumMod val="75000"/>
                </a:srgb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4472C4">
                  <a:lumMod val="75000"/>
                </a:srgbClr>
              </a:solidFill>
              <a:ln w="9525">
                <a:solidFill>
                  <a:srgbClr val="4472C4">
                    <a:lumMod val="75000"/>
                  </a:srgbClr>
                </a:solidFill>
              </a:ln>
              <a:effectLst/>
            </c:spPr>
          </c:marker>
          <c:dPt>
            <c:idx val="2"/>
            <c:marker>
              <c:symbol val="circle"/>
              <c:size val="5"/>
              <c:spPr>
                <a:solidFill>
                  <a:srgbClr val="4472C4">
                    <a:lumMod val="75000"/>
                  </a:srgbClr>
                </a:solidFill>
                <a:ln w="9525">
                  <a:solidFill>
                    <a:srgbClr val="4472C4">
                      <a:lumMod val="75000"/>
                    </a:srgbClr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rgbClr val="4472C4">
                    <a:lumMod val="75000"/>
                  </a:srgb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8C6C-4C79-BB43-EDEAAAA40B1C}"/>
              </c:ext>
            </c:extLst>
          </c:dPt>
          <c:dLbls>
            <c:dLbl>
              <c:idx val="3"/>
              <c:layout>
                <c:manualLayout>
                  <c:x val="-2.1419483713998658E-2"/>
                  <c:y val="4.22956115692950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C6C-4C79-BB43-EDEAAAA40B1C}"/>
                </c:ext>
              </c:extLst>
            </c:dLbl>
            <c:dLbl>
              <c:idx val="4"/>
              <c:layout>
                <c:manualLayout>
                  <c:x val="-1.2922721179424558E-2"/>
                  <c:y val="4.24924015987213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C6C-4C79-BB43-EDEAAAA40B1C}"/>
                </c:ext>
              </c:extLst>
            </c:dLbl>
            <c:dLbl>
              <c:idx val="6"/>
              <c:layout>
                <c:manualLayout>
                  <c:x val="-1.8884688014419823E-2"/>
                  <c:y val="4.1146973185287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C6C-4C79-BB43-EDEAAAA40B1C}"/>
                </c:ext>
              </c:extLst>
            </c:dLbl>
            <c:dLbl>
              <c:idx val="8"/>
              <c:layout>
                <c:manualLayout>
                  <c:x val="-1.7602549705158125E-2"/>
                  <c:y val="3.72237301279565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C6C-4C79-BB43-EDEAAAA40B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sr-Latn-R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 - promjene u nastavi'!$A$33:$A$41</c:f>
              <c:strCache>
                <c:ptCount val="9"/>
                <c:pt idx="0">
                  <c:v>Praćenje nastave</c:v>
                </c:pt>
                <c:pt idx="1">
                  <c:v>Radne navike</c:v>
                </c:pt>
                <c:pt idx="2">
                  <c:v>Razumijevanje školskog gradiva</c:v>
                </c:pt>
                <c:pt idx="3">
                  <c:v>Volja za učenjem</c:v>
                </c:pt>
                <c:pt idx="4">
                  <c:v>Ocjene</c:v>
                </c:pt>
                <c:pt idx="5">
                  <c:v>Odnos s drugim učenicima iz razreda</c:v>
                </c:pt>
                <c:pt idx="6">
                  <c:v>Odnos s nastavnicima</c:v>
                </c:pt>
                <c:pt idx="7">
                  <c:v>Znanja i vještine iz školskih predmeta</c:v>
                </c:pt>
                <c:pt idx="8">
                  <c:v>Vještine rada s računalom/tabletom</c:v>
                </c:pt>
              </c:strCache>
            </c:strRef>
          </c:cat>
          <c:val>
            <c:numRef>
              <c:f>'C - promjene u nastavi'!$C$33:$C$41</c:f>
              <c:numCache>
                <c:formatCode>General</c:formatCode>
                <c:ptCount val="9"/>
                <c:pt idx="0">
                  <c:v>2.82</c:v>
                </c:pt>
                <c:pt idx="1">
                  <c:v>2.73</c:v>
                </c:pt>
                <c:pt idx="2">
                  <c:v>2.5</c:v>
                </c:pt>
                <c:pt idx="3">
                  <c:v>2.29</c:v>
                </c:pt>
                <c:pt idx="4">
                  <c:v>3.24</c:v>
                </c:pt>
                <c:pt idx="5">
                  <c:v>3.29</c:v>
                </c:pt>
                <c:pt idx="6">
                  <c:v>3.14</c:v>
                </c:pt>
                <c:pt idx="7">
                  <c:v>2.76</c:v>
                </c:pt>
                <c:pt idx="8">
                  <c:v>3.78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8C6C-4C79-BB43-EDEAAAA40B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9742272"/>
        <c:axId val="2079742816"/>
      </c:lineChart>
      <c:catAx>
        <c:axId val="2079742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sr-Latn-RS"/>
          </a:p>
        </c:txPr>
        <c:crossAx val="2079742816"/>
        <c:crosses val="autoZero"/>
        <c:auto val="1"/>
        <c:lblAlgn val="ctr"/>
        <c:lblOffset val="100"/>
        <c:noMultiLvlLbl val="0"/>
      </c:catAx>
      <c:valAx>
        <c:axId val="2079742816"/>
        <c:scaling>
          <c:orientation val="minMax"/>
          <c:max val="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sr-Latn-RS"/>
          </a:p>
        </c:txPr>
        <c:crossAx val="207974227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6262773084685955"/>
          <c:y val="0.14878504672897197"/>
          <c:w val="0.70526829827853199"/>
          <c:h val="5.8461255427183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ambria" panose="02040503050406030204" pitchFamily="18" charset="0"/>
          <a:ea typeface="Cambria" panose="02040503050406030204" pitchFamily="18" charset="0"/>
        </a:defRPr>
      </a:pPr>
      <a:endParaRPr lang="sr-Latn-RS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r>
              <a:rPr lang="hr-HR" sz="1400"/>
              <a:t>TEŠKOĆE</a:t>
            </a:r>
            <a:r>
              <a:rPr lang="hr-HR" sz="1400" baseline="0"/>
              <a:t> PRI ISPUNJAVANJU ŠKOLSKIH OBVEZA </a:t>
            </a:r>
          </a:p>
          <a:p>
            <a:pPr>
              <a:defRPr/>
            </a:pPr>
            <a:r>
              <a:rPr lang="hr-HR" sz="1400" baseline="0"/>
              <a:t>USPOREDBA SA SVIM ŠKOLAMA ŠK.GOD. 21./22.</a:t>
            </a:r>
          </a:p>
          <a:p>
            <a:pPr>
              <a:defRPr/>
            </a:pPr>
            <a:r>
              <a:rPr lang="hr-HR" sz="1400" baseline="0"/>
              <a:t>7. RAZRED</a:t>
            </a:r>
            <a:endParaRPr lang="hr-HR" sz="1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5.610565279934656E-2"/>
          <c:y val="0.23510305235749915"/>
          <c:w val="0.91301311815705888"/>
          <c:h val="0.58812112440168718"/>
        </c:manualLayout>
      </c:layout>
      <c:lineChart>
        <c:grouping val="standard"/>
        <c:varyColors val="0"/>
        <c:ser>
          <c:idx val="0"/>
          <c:order val="0"/>
          <c:tx>
            <c:strRef>
              <c:f>'D - teškoće u školi'!$B$3</c:f>
              <c:strCache>
                <c:ptCount val="1"/>
                <c:pt idx="0">
                  <c:v>NACIONALNI PROSJEK</c:v>
                </c:pt>
              </c:strCache>
            </c:strRef>
          </c:tx>
          <c:spPr>
            <a:ln w="28575" cap="rnd">
              <a:solidFill>
                <a:srgbClr val="FF5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5050"/>
              </a:solidFill>
              <a:ln w="9525">
                <a:solidFill>
                  <a:srgbClr val="FF505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3322353897370272E-2"/>
                  <c:y val="3.67357619228428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482-45A2-94CC-EC79727CAB6E}"/>
                </c:ext>
              </c:extLst>
            </c:dLbl>
            <c:dLbl>
              <c:idx val="1"/>
              <c:layout>
                <c:manualLayout>
                  <c:x val="-3.3266584966064869E-2"/>
                  <c:y val="-4.18722844420311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482-45A2-94CC-EC79727CAB6E}"/>
                </c:ext>
              </c:extLst>
            </c:dLbl>
            <c:dLbl>
              <c:idx val="2"/>
              <c:layout>
                <c:manualLayout>
                  <c:x val="-2.3322353897370203E-2"/>
                  <c:y val="3.67357619228428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482-45A2-94CC-EC79727CAB6E}"/>
                </c:ext>
              </c:extLst>
            </c:dLbl>
            <c:dLbl>
              <c:idx val="3"/>
              <c:layout>
                <c:manualLayout>
                  <c:x val="-2.207932501378352E-2"/>
                  <c:y val="-3.91616621535873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482-45A2-94CC-EC79727CAB6E}"/>
                </c:ext>
              </c:extLst>
            </c:dLbl>
            <c:dLbl>
              <c:idx val="4"/>
              <c:layout>
                <c:manualLayout>
                  <c:x val="-2.355050352946805E-2"/>
                  <c:y val="-3.30155929080729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482-45A2-94CC-EC79727CAB6E}"/>
                </c:ext>
              </c:extLst>
            </c:dLbl>
            <c:dLbl>
              <c:idx val="5"/>
              <c:layout>
                <c:manualLayout>
                  <c:x val="-2.5808411664543986E-2"/>
                  <c:y val="-3.37404175766994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482-45A2-94CC-EC79727CAB6E}"/>
                </c:ext>
              </c:extLst>
            </c:dLbl>
            <c:dLbl>
              <c:idx val="6"/>
              <c:layout>
                <c:manualLayout>
                  <c:x val="-2.8294469431717536E-2"/>
                  <c:y val="-2.83191729998116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482-45A2-94CC-EC79727CA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sr-Latn-R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 - teškoće u školi'!$A$4:$A$10</c:f>
              <c:strCache>
                <c:ptCount val="7"/>
                <c:pt idx="0">
                  <c:v>Planiranje rada na školskim obvezama</c:v>
                </c:pt>
                <c:pt idx="1">
                  <c:v>Pokretanje samog/same sebe za početak rada</c:v>
                </c:pt>
                <c:pt idx="2">
                  <c:v>Održavanje pažnje tijekom rada na školskim obvezama</c:v>
                </c:pt>
                <c:pt idx="3">
                  <c:v>Pronalaženje nečega zanimljivoga u onome što se radi</c:v>
                </c:pt>
                <c:pt idx="4">
                  <c:v>Izvršavanje školskih obveza na vrijeme, bez kašnjenja</c:v>
                </c:pt>
                <c:pt idx="5">
                  <c:v>Prilagođavanje svog pristupa izvršavanja školskih obveza situaciji</c:v>
                </c:pt>
                <c:pt idx="6">
                  <c:v>Ustrajanje u radu u trenutku kad bi naišao/la na neki problem</c:v>
                </c:pt>
              </c:strCache>
            </c:strRef>
          </c:cat>
          <c:val>
            <c:numRef>
              <c:f>'D - teškoće u školi'!$B$4:$B$10</c:f>
              <c:numCache>
                <c:formatCode>General</c:formatCode>
                <c:ptCount val="7"/>
                <c:pt idx="0">
                  <c:v>2.87</c:v>
                </c:pt>
                <c:pt idx="1">
                  <c:v>3.23</c:v>
                </c:pt>
                <c:pt idx="2">
                  <c:v>3.06</c:v>
                </c:pt>
                <c:pt idx="3">
                  <c:v>3.02</c:v>
                </c:pt>
                <c:pt idx="4">
                  <c:v>2.92</c:v>
                </c:pt>
                <c:pt idx="5">
                  <c:v>2.89</c:v>
                </c:pt>
                <c:pt idx="6">
                  <c:v>2.87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F482-45A2-94CC-EC79727CAB6E}"/>
            </c:ext>
          </c:extLst>
        </c:ser>
        <c:ser>
          <c:idx val="1"/>
          <c:order val="1"/>
          <c:tx>
            <c:strRef>
              <c:f>'D - teškoće u školi'!$C$3</c:f>
              <c:strCache>
                <c:ptCount val="1"/>
                <c:pt idx="0">
                  <c:v>OSNOVNA ŠKOLA KAJZERICA</c:v>
                </c:pt>
              </c:strCache>
            </c:strRef>
          </c:tx>
          <c:spPr>
            <a:ln w="28575" cap="rnd">
              <a:solidFill>
                <a:srgbClr val="4472C4">
                  <a:lumMod val="75000"/>
                </a:srgb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4472C4">
                  <a:lumMod val="75000"/>
                </a:srgbClr>
              </a:solidFill>
              <a:ln w="9525">
                <a:solidFill>
                  <a:srgbClr val="4472C4">
                    <a:lumMod val="75000"/>
                  </a:srgb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9593267246609786E-2"/>
                  <c:y val="-5.0288659930236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482-45A2-94CC-EC79727CAB6E}"/>
                </c:ext>
              </c:extLst>
            </c:dLbl>
            <c:dLbl>
              <c:idx val="1"/>
              <c:layout>
                <c:manualLayout>
                  <c:x val="-2.0836296130196653E-2"/>
                  <c:y val="3.64512532999691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482-45A2-94CC-EC79727CAB6E}"/>
                </c:ext>
              </c:extLst>
            </c:dLbl>
            <c:dLbl>
              <c:idx val="2"/>
              <c:layout>
                <c:manualLayout>
                  <c:x val="-1.9593267246609786E-2"/>
                  <c:y val="-3.13143039111292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482-45A2-94CC-EC79727CAB6E}"/>
                </c:ext>
              </c:extLst>
            </c:dLbl>
            <c:dLbl>
              <c:idx val="3"/>
              <c:layout>
                <c:manualLayout>
                  <c:x val="-2.5808411664543892E-2"/>
                  <c:y val="2.83193864346373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482-45A2-94CC-EC79727CAB6E}"/>
                </c:ext>
              </c:extLst>
            </c:dLbl>
            <c:dLbl>
              <c:idx val="4"/>
              <c:layout>
                <c:manualLayout>
                  <c:x val="-2.3628902437794967E-2"/>
                  <c:y val="4.40047117872157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482-45A2-94CC-EC79727CAB6E}"/>
                </c:ext>
              </c:extLst>
            </c:dLbl>
            <c:dLbl>
              <c:idx val="5"/>
              <c:layout>
                <c:manualLayout>
                  <c:x val="-2.207932501378361E-2"/>
                  <c:y val="3.91618755884131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482-45A2-94CC-EC79727CAB6E}"/>
                </c:ext>
              </c:extLst>
            </c:dLbl>
            <c:dLbl>
              <c:idx val="6"/>
              <c:layout>
                <c:manualLayout>
                  <c:x val="-2.207932501378343E-2"/>
                  <c:y val="3.37406310115252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482-45A2-94CC-EC79727CA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sr-Latn-R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 - teškoće u školi'!$A$4:$A$10</c:f>
              <c:strCache>
                <c:ptCount val="7"/>
                <c:pt idx="0">
                  <c:v>Planiranje rada na školskim obvezama</c:v>
                </c:pt>
                <c:pt idx="1">
                  <c:v>Pokretanje samog/same sebe za početak rada</c:v>
                </c:pt>
                <c:pt idx="2">
                  <c:v>Održavanje pažnje tijekom rada na školskim obvezama</c:v>
                </c:pt>
                <c:pt idx="3">
                  <c:v>Pronalaženje nečega zanimljivoga u onome što se radi</c:v>
                </c:pt>
                <c:pt idx="4">
                  <c:v>Izvršavanje školskih obveza na vrijeme, bez kašnjenja</c:v>
                </c:pt>
                <c:pt idx="5">
                  <c:v>Prilagođavanje svog pristupa izvršavanja školskih obveza situaciji</c:v>
                </c:pt>
                <c:pt idx="6">
                  <c:v>Ustrajanje u radu u trenutku kad bi naišao/la na neki problem</c:v>
                </c:pt>
              </c:strCache>
            </c:strRef>
          </c:cat>
          <c:val>
            <c:numRef>
              <c:f>'D - teškoće u školi'!$C$4:$C$10</c:f>
              <c:numCache>
                <c:formatCode>General</c:formatCode>
                <c:ptCount val="7"/>
                <c:pt idx="0">
                  <c:v>2.96</c:v>
                </c:pt>
                <c:pt idx="1">
                  <c:v>2.98</c:v>
                </c:pt>
                <c:pt idx="2">
                  <c:v>3.21</c:v>
                </c:pt>
                <c:pt idx="3">
                  <c:v>2.91</c:v>
                </c:pt>
                <c:pt idx="4">
                  <c:v>2.6</c:v>
                </c:pt>
                <c:pt idx="5">
                  <c:v>2.77</c:v>
                </c:pt>
                <c:pt idx="6">
                  <c:v>2.57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F482-45A2-94CC-EC79727CA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9739008"/>
        <c:axId val="2079733024"/>
      </c:lineChart>
      <c:catAx>
        <c:axId val="2079739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sr-Latn-RS"/>
          </a:p>
        </c:txPr>
        <c:crossAx val="2079733024"/>
        <c:crosses val="autoZero"/>
        <c:auto val="1"/>
        <c:lblAlgn val="ctr"/>
        <c:lblOffset val="100"/>
        <c:noMultiLvlLbl val="0"/>
      </c:catAx>
      <c:valAx>
        <c:axId val="2079733024"/>
        <c:scaling>
          <c:orientation val="minMax"/>
          <c:max val="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sr-Latn-RS"/>
          </a:p>
        </c:txPr>
        <c:crossAx val="20797390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6262768937827271"/>
          <c:y val="0.16416959418534222"/>
          <c:w val="0.70526829827853199"/>
          <c:h val="5.8461255427183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ambria" panose="02040503050406030204" pitchFamily="18" charset="0"/>
          <a:ea typeface="Cambria" panose="02040503050406030204" pitchFamily="18" charset="0"/>
        </a:defRPr>
      </a:pPr>
      <a:endParaRPr lang="sr-Latn-RS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r>
              <a:rPr lang="hr-HR" sz="1400"/>
              <a:t>VRIJEME PROVEDENO PRED EKRANIMA U USPOREDBI S RAZDOBLJEM PRIJE PANDEMIJE COVID-19</a:t>
            </a:r>
          </a:p>
          <a:p>
            <a:pPr>
              <a:defRPr sz="1400"/>
            </a:pPr>
            <a:r>
              <a:rPr lang="hr-HR" sz="1400"/>
              <a:t>USPOREDBA</a:t>
            </a:r>
            <a:r>
              <a:rPr lang="hr-HR" sz="1400" baseline="0"/>
              <a:t> SA SVIM ŠKOLAMA ŠK.GOD. 21./22.</a:t>
            </a:r>
          </a:p>
          <a:p>
            <a:pPr>
              <a:defRPr sz="1400"/>
            </a:pPr>
            <a:r>
              <a:rPr lang="hr-HR" sz="1400" baseline="0"/>
              <a:t>5. RAZRED</a:t>
            </a:r>
            <a:endParaRPr lang="en-GB" sz="1400"/>
          </a:p>
        </c:rich>
      </c:tx>
      <c:layout>
        <c:manualLayout>
          <c:xMode val="edge"/>
          <c:yMode val="edge"/>
          <c:x val="0.16113134295713036"/>
          <c:y val="9.628326730557428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0.16391206406675748"/>
          <c:y val="0.2578479914586948"/>
          <c:w val="0.77998711172694557"/>
          <c:h val="0.683910307059368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'E - ekrani'!$B$5</c:f>
              <c:strCache>
                <c:ptCount val="1"/>
                <c:pt idx="0">
                  <c:v>OSNOVNA ŠKOLA KAJZERICA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accent5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 - ekrani'!$A$6:$A$10</c:f>
              <c:strCache>
                <c:ptCount val="5"/>
                <c:pt idx="0">
                  <c:v>Znatno manje</c:v>
                </c:pt>
                <c:pt idx="1">
                  <c:v>Manje</c:v>
                </c:pt>
                <c:pt idx="2">
                  <c:v>Podjednako</c:v>
                </c:pt>
                <c:pt idx="3">
                  <c:v>Više</c:v>
                </c:pt>
                <c:pt idx="4">
                  <c:v>Znatno više</c:v>
                </c:pt>
              </c:strCache>
            </c:strRef>
          </c:cat>
          <c:val>
            <c:numRef>
              <c:f>'E - ekrani'!$B$6:$B$10</c:f>
              <c:numCache>
                <c:formatCode>General</c:formatCode>
                <c:ptCount val="5"/>
                <c:pt idx="0" formatCode="0.0">
                  <c:v>0</c:v>
                </c:pt>
                <c:pt idx="1">
                  <c:v>6.8</c:v>
                </c:pt>
                <c:pt idx="2">
                  <c:v>40.9</c:v>
                </c:pt>
                <c:pt idx="3">
                  <c:v>31.8</c:v>
                </c:pt>
                <c:pt idx="4">
                  <c:v>20.5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9D-434D-9DC9-45AB61B41A0B}"/>
            </c:ext>
          </c:extLst>
        </c:ser>
        <c:ser>
          <c:idx val="1"/>
          <c:order val="1"/>
          <c:tx>
            <c:strRef>
              <c:f>'E - ekrani'!$C$5</c:f>
              <c:strCache>
                <c:ptCount val="1"/>
                <c:pt idx="0">
                  <c:v>SVE ŠKOLE</c:v>
                </c:pt>
              </c:strCache>
            </c:strRef>
          </c:tx>
          <c:spPr>
            <a:solidFill>
              <a:srgbClr val="FF5050"/>
            </a:solidFill>
            <a:ln w="19050">
              <a:solidFill>
                <a:srgbClr val="FF505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 - ekrani'!$A$6:$A$10</c:f>
              <c:strCache>
                <c:ptCount val="5"/>
                <c:pt idx="0">
                  <c:v>Znatno manje</c:v>
                </c:pt>
                <c:pt idx="1">
                  <c:v>Manje</c:v>
                </c:pt>
                <c:pt idx="2">
                  <c:v>Podjednako</c:v>
                </c:pt>
                <c:pt idx="3">
                  <c:v>Više</c:v>
                </c:pt>
                <c:pt idx="4">
                  <c:v>Znatno više</c:v>
                </c:pt>
              </c:strCache>
            </c:strRef>
          </c:cat>
          <c:val>
            <c:numRef>
              <c:f>'E - ekrani'!$C$6:$C$10</c:f>
              <c:numCache>
                <c:formatCode>General</c:formatCode>
                <c:ptCount val="5"/>
                <c:pt idx="0">
                  <c:v>3.6</c:v>
                </c:pt>
                <c:pt idx="1">
                  <c:v>14.4</c:v>
                </c:pt>
                <c:pt idx="2">
                  <c:v>38</c:v>
                </c:pt>
                <c:pt idx="3">
                  <c:v>32.200000000000003</c:v>
                </c:pt>
                <c:pt idx="4">
                  <c:v>11.8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9D-434D-9DC9-45AB61B41A0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-10"/>
        <c:axId val="2074528416"/>
        <c:axId val="2074527872"/>
      </c:barChart>
      <c:valAx>
        <c:axId val="2074527872"/>
        <c:scaling>
          <c:orientation val="minMax"/>
          <c:max val="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sr-Latn-RS"/>
          </a:p>
        </c:txPr>
        <c:crossAx val="2074528416"/>
        <c:crosses val="autoZero"/>
        <c:crossBetween val="between"/>
      </c:valAx>
      <c:catAx>
        <c:axId val="20745284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sr-Latn-RS"/>
          </a:p>
        </c:txPr>
        <c:crossAx val="207452787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6011071395341739"/>
          <c:y val="0.21757707193380485"/>
          <c:w val="0.76224949188251168"/>
          <c:h val="3.98907237762594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Cambria" panose="02040503050406030204" pitchFamily="18" charset="0"/>
        </a:defRPr>
      </a:pPr>
      <a:endParaRPr lang="sr-Latn-R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r>
              <a:rPr lang="hr-HR" sz="1400"/>
              <a:t>VRIJEME PROVEDENO PRED EKRANIMA U USPOREDBI S RAZDOBLJEM PRIJE PANDEMIJE COVID-19</a:t>
            </a:r>
          </a:p>
          <a:p>
            <a:pPr>
              <a:defRPr sz="1400"/>
            </a:pPr>
            <a:r>
              <a:rPr lang="hr-HR" sz="1400"/>
              <a:t>USPOREDBA</a:t>
            </a:r>
            <a:r>
              <a:rPr lang="hr-HR" sz="1400" baseline="0"/>
              <a:t> SA SVIM ŠKOLAMA ŠK.GOD. 21./22.</a:t>
            </a:r>
          </a:p>
          <a:p>
            <a:pPr>
              <a:defRPr sz="1400"/>
            </a:pPr>
            <a:r>
              <a:rPr lang="hr-HR" sz="1400" baseline="0"/>
              <a:t>7. RAZRED</a:t>
            </a:r>
            <a:endParaRPr lang="en-GB" sz="1400"/>
          </a:p>
        </c:rich>
      </c:tx>
      <c:layout>
        <c:manualLayout>
          <c:xMode val="edge"/>
          <c:yMode val="edge"/>
          <c:x val="0.16113134295713036"/>
          <c:y val="9.628326730557428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0.16391206406675748"/>
          <c:y val="0.2578479914586948"/>
          <c:w val="0.77998711172694557"/>
          <c:h val="0.683910307059368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'E - ekrani'!$B$5</c:f>
              <c:strCache>
                <c:ptCount val="1"/>
                <c:pt idx="0">
                  <c:v>OSNOVNA ŠKOLA KAJZERICA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accent5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 - ekrani'!$A$6:$A$10</c:f>
              <c:strCache>
                <c:ptCount val="5"/>
                <c:pt idx="0">
                  <c:v>Znatno manje</c:v>
                </c:pt>
                <c:pt idx="1">
                  <c:v>Manje</c:v>
                </c:pt>
                <c:pt idx="2">
                  <c:v>Podjednako</c:v>
                </c:pt>
                <c:pt idx="3">
                  <c:v>Više</c:v>
                </c:pt>
                <c:pt idx="4">
                  <c:v>Znatno više</c:v>
                </c:pt>
              </c:strCache>
            </c:strRef>
          </c:cat>
          <c:val>
            <c:numRef>
              <c:f>'E - ekrani'!$B$6:$B$10</c:f>
              <c:numCache>
                <c:formatCode>General</c:formatCode>
                <c:ptCount val="5"/>
                <c:pt idx="0">
                  <c:v>7.7</c:v>
                </c:pt>
                <c:pt idx="1">
                  <c:v>9.6</c:v>
                </c:pt>
                <c:pt idx="2">
                  <c:v>26.9</c:v>
                </c:pt>
                <c:pt idx="3">
                  <c:v>34.6</c:v>
                </c:pt>
                <c:pt idx="4">
                  <c:v>21.2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40-4226-B6F5-01D8A859AC47}"/>
            </c:ext>
          </c:extLst>
        </c:ser>
        <c:ser>
          <c:idx val="1"/>
          <c:order val="1"/>
          <c:tx>
            <c:strRef>
              <c:f>'E - ekrani'!$C$5</c:f>
              <c:strCache>
                <c:ptCount val="1"/>
                <c:pt idx="0">
                  <c:v>SVE ŠKOLE</c:v>
                </c:pt>
              </c:strCache>
            </c:strRef>
          </c:tx>
          <c:spPr>
            <a:solidFill>
              <a:srgbClr val="FF5050"/>
            </a:solidFill>
            <a:ln w="19050">
              <a:solidFill>
                <a:srgbClr val="FF505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 - ekrani'!$A$6:$A$10</c:f>
              <c:strCache>
                <c:ptCount val="5"/>
                <c:pt idx="0">
                  <c:v>Znatno manje</c:v>
                </c:pt>
                <c:pt idx="1">
                  <c:v>Manje</c:v>
                </c:pt>
                <c:pt idx="2">
                  <c:v>Podjednako</c:v>
                </c:pt>
                <c:pt idx="3">
                  <c:v>Više</c:v>
                </c:pt>
                <c:pt idx="4">
                  <c:v>Znatno više</c:v>
                </c:pt>
              </c:strCache>
            </c:strRef>
          </c:cat>
          <c:val>
            <c:numRef>
              <c:f>'E - ekrani'!$C$6:$C$10</c:f>
              <c:numCache>
                <c:formatCode>General</c:formatCode>
                <c:ptCount val="5"/>
                <c:pt idx="0">
                  <c:v>3.2</c:v>
                </c:pt>
                <c:pt idx="1">
                  <c:v>12.8</c:v>
                </c:pt>
                <c:pt idx="2">
                  <c:v>28.6</c:v>
                </c:pt>
                <c:pt idx="3">
                  <c:v>36.1</c:v>
                </c:pt>
                <c:pt idx="4">
                  <c:v>19.3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40-4226-B6F5-01D8A859AC4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9"/>
        <c:axId val="2079739552"/>
        <c:axId val="2079743904"/>
      </c:barChart>
      <c:valAx>
        <c:axId val="2079743904"/>
        <c:scaling>
          <c:orientation val="minMax"/>
          <c:max val="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sr-Latn-RS"/>
          </a:p>
        </c:txPr>
        <c:crossAx val="2079739552"/>
        <c:crosses val="autoZero"/>
        <c:crossBetween val="between"/>
      </c:valAx>
      <c:catAx>
        <c:axId val="20797395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sr-Latn-RS"/>
          </a:p>
        </c:txPr>
        <c:crossAx val="207974390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6011071395341739"/>
          <c:y val="0.21757707193380485"/>
          <c:w val="0.76224949188251168"/>
          <c:h val="3.98907237762594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Cambria" panose="02040503050406030204" pitchFamily="18" charset="0"/>
        </a:defRPr>
      </a:pPr>
      <a:endParaRPr lang="sr-Latn-R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r>
              <a:rPr lang="hr-HR" sz="1400"/>
              <a:t>KAKO TVOJE KORIŠTENJE</a:t>
            </a:r>
            <a:r>
              <a:rPr lang="hr-HR" sz="1400" baseline="0"/>
              <a:t> DIGITALNIH TEHNOLOGIJA UTJEČE NA...:</a:t>
            </a:r>
            <a:endParaRPr lang="hr-HR" sz="1400"/>
          </a:p>
          <a:p>
            <a:pPr>
              <a:defRPr/>
            </a:pPr>
            <a:r>
              <a:rPr lang="hr-HR" sz="1400"/>
              <a:t>USPOREDBA SA SVIM ŠKOLAMA</a:t>
            </a:r>
            <a:r>
              <a:rPr lang="hr-HR" sz="1400" baseline="0"/>
              <a:t> ŠK. GOD. 21./22.</a:t>
            </a:r>
          </a:p>
          <a:p>
            <a:pPr>
              <a:defRPr/>
            </a:pPr>
            <a:r>
              <a:rPr lang="hr-HR" sz="1400" baseline="0"/>
              <a:t>5. RAZRED</a:t>
            </a:r>
            <a:endParaRPr lang="hr-HR" sz="1400"/>
          </a:p>
        </c:rich>
      </c:tx>
      <c:layout>
        <c:manualLayout>
          <c:xMode val="edge"/>
          <c:yMode val="edge"/>
          <c:x val="0.27040165947260697"/>
          <c:y val="1.44090039256026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3.9200881649413009E-2"/>
          <c:y val="0.21901885021031758"/>
          <c:w val="0.93790261810607845"/>
          <c:h val="0.64126003912432294"/>
        </c:manualLayout>
      </c:layout>
      <c:lineChart>
        <c:grouping val="standard"/>
        <c:varyColors val="0"/>
        <c:ser>
          <c:idx val="0"/>
          <c:order val="0"/>
          <c:tx>
            <c:strRef>
              <c:f>'F - stav o korištenju dig teh'!$B$4</c:f>
              <c:strCache>
                <c:ptCount val="1"/>
                <c:pt idx="0">
                  <c:v>NACIONALNI PROSJEK</c:v>
                </c:pt>
              </c:strCache>
            </c:strRef>
          </c:tx>
          <c:spPr>
            <a:ln w="28575" cap="rnd">
              <a:solidFill>
                <a:srgbClr val="FF5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5050"/>
              </a:solidFill>
              <a:ln w="9525">
                <a:solidFill>
                  <a:srgbClr val="FF505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6104362207579012E-2"/>
                  <c:y val="3.45214270442347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994-4529-988C-4F7BD1E50672}"/>
                </c:ext>
              </c:extLst>
            </c:dLbl>
            <c:dLbl>
              <c:idx val="1"/>
              <c:layout>
                <c:manualLayout>
                  <c:x val="-2.3589796287490916E-2"/>
                  <c:y val="-4.18955666510623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994-4529-988C-4F7BD1E50672}"/>
                </c:ext>
              </c:extLst>
            </c:dLbl>
            <c:dLbl>
              <c:idx val="2"/>
              <c:layout>
                <c:manualLayout>
                  <c:x val="-2.6104362207579047E-2"/>
                  <c:y val="-4.44427997742388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994-4529-988C-4F7BD1E50672}"/>
                </c:ext>
              </c:extLst>
            </c:dLbl>
            <c:dLbl>
              <c:idx val="3"/>
              <c:layout>
                <c:manualLayout>
                  <c:x val="-3.0522771324880234E-2"/>
                  <c:y val="3.77864985412577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994-4529-988C-4F7BD1E50672}"/>
                </c:ext>
              </c:extLst>
            </c:dLbl>
            <c:dLbl>
              <c:idx val="4"/>
              <c:layout>
                <c:manualLayout>
                  <c:x val="-2.1075230367402831E-2"/>
                  <c:y val="-3.42538672815326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994-4529-988C-4F7BD1E50672}"/>
                </c:ext>
              </c:extLst>
            </c:dLbl>
            <c:dLbl>
              <c:idx val="5"/>
              <c:layout>
                <c:manualLayout>
                  <c:x val="-1.347500437326573E-2"/>
                  <c:y val="-3.17066341583560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994-4529-988C-4F7BD1E50672}"/>
                </c:ext>
              </c:extLst>
            </c:dLbl>
            <c:dLbl>
              <c:idx val="6"/>
              <c:layout>
                <c:manualLayout>
                  <c:x val="-1.8560664447314745E-2"/>
                  <c:y val="-3.42538672815326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994-4529-988C-4F7BD1E506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sr-Latn-R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'F - stav o korištenju dig teh'!$A$5:$A$11</c:f>
              <c:strCache>
                <c:ptCount val="7"/>
                <c:pt idx="0">
                  <c:v>Kvalitetu prijateljskih odnosa </c:v>
                </c:pt>
                <c:pt idx="1">
                  <c:v>Kvalitetu odnosa s članovima obitelji </c:v>
                </c:pt>
                <c:pt idx="2">
                  <c:v>Kvalitetu provođenja slobodnog vremena</c:v>
                </c:pt>
                <c:pt idx="3">
                  <c:v>Tvoju informiranost o trenutnim zbivanjima</c:v>
                </c:pt>
                <c:pt idx="4">
                  <c:v>Tvoje učenje</c:v>
                </c:pt>
                <c:pt idx="5">
                  <c:v>Tvoje zdravlje</c:v>
                </c:pt>
                <c:pt idx="6">
                  <c:v>Kvalitetu tvojeg života</c:v>
                </c:pt>
              </c:strCache>
            </c:strRef>
          </c:cat>
          <c:val>
            <c:numRef>
              <c:f>'F - stav o korištenju dig teh'!$B$5:$B$11</c:f>
              <c:numCache>
                <c:formatCode>General</c:formatCode>
                <c:ptCount val="7"/>
                <c:pt idx="0">
                  <c:v>3.74</c:v>
                </c:pt>
                <c:pt idx="1">
                  <c:v>3.71</c:v>
                </c:pt>
                <c:pt idx="2">
                  <c:v>3.44</c:v>
                </c:pt>
                <c:pt idx="3">
                  <c:v>3.65</c:v>
                </c:pt>
                <c:pt idx="4">
                  <c:v>3.15</c:v>
                </c:pt>
                <c:pt idx="5">
                  <c:v>3.5</c:v>
                </c:pt>
                <c:pt idx="6">
                  <c:v>3.55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A994-4529-988C-4F7BD1E50672}"/>
            </c:ext>
          </c:extLst>
        </c:ser>
        <c:ser>
          <c:idx val="1"/>
          <c:order val="1"/>
          <c:tx>
            <c:strRef>
              <c:f>'F - stav o korištenju dig teh'!$C$4</c:f>
              <c:strCache>
                <c:ptCount val="1"/>
                <c:pt idx="0">
                  <c:v>OSNOVNA ŠKOLA KAJZERICA</c:v>
                </c:pt>
              </c:strCache>
            </c:strRef>
          </c:tx>
          <c:spPr>
            <a:ln w="28575" cap="rnd">
              <a:solidFill>
                <a:schemeClr val="accent5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75000"/>
                </a:schemeClr>
              </a:solidFill>
              <a:ln w="9525">
                <a:solidFill>
                  <a:schemeClr val="accent5">
                    <a:lumMod val="75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2275985093574039E-2"/>
                  <c:y val="-3.45212264746975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994-4529-988C-4F7BD1E50672}"/>
                </c:ext>
              </c:extLst>
            </c:dLbl>
            <c:dLbl>
              <c:idx val="1"/>
              <c:layout>
                <c:manualLayout>
                  <c:x val="-2.6104362207579002E-2"/>
                  <c:y val="3.93485340974230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994-4529-988C-4F7BD1E50672}"/>
                </c:ext>
              </c:extLst>
            </c:dLbl>
            <c:dLbl>
              <c:idx val="2"/>
              <c:layout>
                <c:manualLayout>
                  <c:x val="-1.604609852722666E-2"/>
                  <c:y val="3.6801300974246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994-4529-988C-4F7BD1E50672}"/>
                </c:ext>
              </c:extLst>
            </c:dLbl>
            <c:dLbl>
              <c:idx val="3"/>
              <c:layout>
                <c:manualLayout>
                  <c:x val="-1.7549294154416323E-2"/>
                  <c:y val="-3.76406844876712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994-4529-988C-4F7BD1E50672}"/>
                </c:ext>
              </c:extLst>
            </c:dLbl>
            <c:dLbl>
              <c:idx val="4"/>
              <c:layout>
                <c:manualLayout>
                  <c:x val="-2.3589796287490916E-2"/>
                  <c:y val="3.6801300974246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994-4529-988C-4F7BD1E50672}"/>
                </c:ext>
              </c:extLst>
            </c:dLbl>
            <c:dLbl>
              <c:idx val="5"/>
              <c:layout>
                <c:manualLayout>
                  <c:x val="-1.4788815567182711E-2"/>
                  <c:y val="3.42540678510699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994-4529-988C-4F7BD1E50672}"/>
                </c:ext>
              </c:extLst>
            </c:dLbl>
            <c:dLbl>
              <c:idx val="6"/>
              <c:layout>
                <c:manualLayout>
                  <c:x val="-1.4788815567182803E-2"/>
                  <c:y val="2.91596016047167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994-4529-988C-4F7BD1E506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sr-Latn-R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'F - stav o korištenju dig teh'!$A$5:$A$11</c:f>
              <c:strCache>
                <c:ptCount val="7"/>
                <c:pt idx="0">
                  <c:v>Kvalitetu prijateljskih odnosa </c:v>
                </c:pt>
                <c:pt idx="1">
                  <c:v>Kvalitetu odnosa s članovima obitelji </c:v>
                </c:pt>
                <c:pt idx="2">
                  <c:v>Kvalitetu provođenja slobodnog vremena</c:v>
                </c:pt>
                <c:pt idx="3">
                  <c:v>Tvoju informiranost o trenutnim zbivanjima</c:v>
                </c:pt>
                <c:pt idx="4">
                  <c:v>Tvoje učenje</c:v>
                </c:pt>
                <c:pt idx="5">
                  <c:v>Tvoje zdravlje</c:v>
                </c:pt>
                <c:pt idx="6">
                  <c:v>Kvalitetu tvojeg života</c:v>
                </c:pt>
              </c:strCache>
            </c:strRef>
          </c:cat>
          <c:val>
            <c:numRef>
              <c:f>'F - stav o korištenju dig teh'!$C$5:$C$11</c:f>
              <c:numCache>
                <c:formatCode>General</c:formatCode>
                <c:ptCount val="7"/>
                <c:pt idx="0">
                  <c:v>3.8</c:v>
                </c:pt>
                <c:pt idx="1">
                  <c:v>3.61</c:v>
                </c:pt>
                <c:pt idx="2">
                  <c:v>3.34</c:v>
                </c:pt>
                <c:pt idx="3">
                  <c:v>3.68</c:v>
                </c:pt>
                <c:pt idx="4">
                  <c:v>2.95</c:v>
                </c:pt>
                <c:pt idx="5">
                  <c:v>3.39</c:v>
                </c:pt>
                <c:pt idx="6">
                  <c:v>3.2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A994-4529-988C-4F7BD1E506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4528960"/>
        <c:axId val="2074529504"/>
      </c:lineChart>
      <c:catAx>
        <c:axId val="2074528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sr-Latn-RS"/>
          </a:p>
        </c:txPr>
        <c:crossAx val="2074529504"/>
        <c:crosses val="autoZero"/>
        <c:auto val="1"/>
        <c:lblAlgn val="ctr"/>
        <c:lblOffset val="100"/>
        <c:noMultiLvlLbl val="0"/>
      </c:catAx>
      <c:valAx>
        <c:axId val="2074529504"/>
        <c:scaling>
          <c:orientation val="minMax"/>
          <c:max val="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sr-Latn-RS"/>
          </a:p>
        </c:txPr>
        <c:crossAx val="207452896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0531888645243183"/>
          <c:y val="0.1614890060434615"/>
          <c:w val="0.44553296962340783"/>
          <c:h val="4.506671255360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ambria" panose="02040503050406030204" pitchFamily="18" charset="0"/>
          <a:ea typeface="Cambria" panose="02040503050406030204" pitchFamily="18" charset="0"/>
        </a:defRPr>
      </a:pPr>
      <a:endParaRPr lang="sr-Latn-R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r>
              <a:rPr lang="hr-HR" sz="1400"/>
              <a:t>KAKO TVOJE KORIŠTENJE</a:t>
            </a:r>
            <a:r>
              <a:rPr lang="hr-HR" sz="1400" baseline="0"/>
              <a:t> DIGITALNIH TEHNOLOGIJA UTJEČE NA...:</a:t>
            </a:r>
            <a:endParaRPr lang="hr-HR" sz="1400"/>
          </a:p>
          <a:p>
            <a:pPr>
              <a:defRPr/>
            </a:pPr>
            <a:r>
              <a:rPr lang="hr-HR" sz="1400"/>
              <a:t>USPOREDBA SA SVIM ŠKOLAMA</a:t>
            </a:r>
            <a:r>
              <a:rPr lang="hr-HR" sz="1400" baseline="0"/>
              <a:t> ŠK. GOD. 21./22.</a:t>
            </a:r>
          </a:p>
          <a:p>
            <a:pPr>
              <a:defRPr/>
            </a:pPr>
            <a:r>
              <a:rPr lang="hr-HR" sz="1400" baseline="0"/>
              <a:t>7. RAZRED</a:t>
            </a:r>
            <a:endParaRPr lang="hr-HR" sz="1400"/>
          </a:p>
        </c:rich>
      </c:tx>
      <c:layout>
        <c:manualLayout>
          <c:xMode val="edge"/>
          <c:yMode val="edge"/>
          <c:x val="0.27040165947260697"/>
          <c:y val="1.44090039256026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3.9200881649413009E-2"/>
          <c:y val="0.21901885021031758"/>
          <c:w val="0.93790261810607845"/>
          <c:h val="0.64126003912432294"/>
        </c:manualLayout>
      </c:layout>
      <c:lineChart>
        <c:grouping val="standard"/>
        <c:varyColors val="0"/>
        <c:ser>
          <c:idx val="0"/>
          <c:order val="0"/>
          <c:tx>
            <c:strRef>
              <c:f>'F - stav o korištenju dig teh'!$B$5</c:f>
              <c:strCache>
                <c:ptCount val="1"/>
                <c:pt idx="0">
                  <c:v>NACIONALNI PROSJEK</c:v>
                </c:pt>
              </c:strCache>
            </c:strRef>
          </c:tx>
          <c:spPr>
            <a:ln w="28575" cap="rnd">
              <a:solidFill>
                <a:srgbClr val="FF5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5050"/>
              </a:solidFill>
              <a:ln w="9525">
                <a:solidFill>
                  <a:srgbClr val="FF505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7502839630930892E-2"/>
                  <c:y val="2.87292989548596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051-4621-9358-8243705B0388}"/>
                </c:ext>
              </c:extLst>
            </c:dLbl>
            <c:dLbl>
              <c:idx val="1"/>
              <c:layout>
                <c:manualLayout>
                  <c:x val="-2.6182891594761951E-2"/>
                  <c:y val="3.63882401977857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051-4621-9358-8243705B0388}"/>
                </c:ext>
              </c:extLst>
            </c:dLbl>
            <c:dLbl>
              <c:idx val="2"/>
              <c:layout>
                <c:manualLayout>
                  <c:x val="-2.8952568159334346E-2"/>
                  <c:y val="-2.72931982498236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051-4621-9358-8243705B0388}"/>
                </c:ext>
              </c:extLst>
            </c:dLbl>
            <c:dLbl>
              <c:idx val="3"/>
              <c:layout>
                <c:manualLayout>
                  <c:x val="-2.4980709177407152E-2"/>
                  <c:y val="4.62200368534864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051-4621-9358-8243705B0388}"/>
                </c:ext>
              </c:extLst>
            </c:dLbl>
            <c:dLbl>
              <c:idx val="4"/>
              <c:layout>
                <c:manualLayout>
                  <c:x val="-2.2455599829647059E-2"/>
                  <c:y val="-4.09452117933519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051-4621-9358-8243705B0388}"/>
                </c:ext>
              </c:extLst>
            </c:dLbl>
            <c:dLbl>
              <c:idx val="5"/>
              <c:layout>
                <c:manualLayout>
                  <c:x val="-3.1227152501809522E-2"/>
                  <c:y val="-3.61255916728998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051-4621-9358-8243705B0388}"/>
                </c:ext>
              </c:extLst>
            </c:dLbl>
            <c:dLbl>
              <c:idx val="6"/>
              <c:layout>
                <c:manualLayout>
                  <c:x val="-1.7298736720462039E-2"/>
                  <c:y val="-3.86260686339579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051-4621-9358-8243705B03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sr-Latn-R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'F - stav o korištenju dig teh'!$A$6:$A$12</c:f>
              <c:strCache>
                <c:ptCount val="7"/>
                <c:pt idx="0">
                  <c:v>Kvalitetu prijateljskih odnosa </c:v>
                </c:pt>
                <c:pt idx="1">
                  <c:v>Kvalitetu odnosa s članovima obitelji </c:v>
                </c:pt>
                <c:pt idx="2">
                  <c:v>Kvalitetu provođenja slobodnog vremena</c:v>
                </c:pt>
                <c:pt idx="3">
                  <c:v>Tvoju informiranost o trenutnim zbivanjima</c:v>
                </c:pt>
                <c:pt idx="4">
                  <c:v>Tvoje učenje</c:v>
                </c:pt>
                <c:pt idx="5">
                  <c:v>Tvoje zdravlje</c:v>
                </c:pt>
                <c:pt idx="6">
                  <c:v>Kvalitetu tvojeg života</c:v>
                </c:pt>
              </c:strCache>
            </c:strRef>
          </c:cat>
          <c:val>
            <c:numRef>
              <c:f>'F - stav o korištenju dig teh'!$B$6:$B$12</c:f>
              <c:numCache>
                <c:formatCode>General</c:formatCode>
                <c:ptCount val="7"/>
                <c:pt idx="0">
                  <c:v>3.64</c:v>
                </c:pt>
                <c:pt idx="1">
                  <c:v>3.31</c:v>
                </c:pt>
                <c:pt idx="2">
                  <c:v>3.18</c:v>
                </c:pt>
                <c:pt idx="3">
                  <c:v>3.73</c:v>
                </c:pt>
                <c:pt idx="4">
                  <c:v>2.81</c:v>
                </c:pt>
                <c:pt idx="5">
                  <c:v>3.25</c:v>
                </c:pt>
                <c:pt idx="6">
                  <c:v>3.3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F051-4621-9358-8243705B0388}"/>
            </c:ext>
          </c:extLst>
        </c:ser>
        <c:ser>
          <c:idx val="1"/>
          <c:order val="1"/>
          <c:tx>
            <c:strRef>
              <c:f>'F - stav o korištenju dig teh'!$C$5</c:f>
              <c:strCache>
                <c:ptCount val="1"/>
                <c:pt idx="0">
                  <c:v>OSNOVNA ŠKOLA KAJZERICA</c:v>
                </c:pt>
              </c:strCache>
            </c:strRef>
          </c:tx>
          <c:spPr>
            <a:ln w="28575" cap="rnd">
              <a:solidFill>
                <a:schemeClr val="accent5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75000"/>
                </a:schemeClr>
              </a:solidFill>
              <a:ln w="9525">
                <a:solidFill>
                  <a:schemeClr val="accent5">
                    <a:lumMod val="75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615027369583762E-2"/>
                  <c:y val="-5.62845550657202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051-4621-9358-8243705B0388}"/>
                </c:ext>
              </c:extLst>
            </c:dLbl>
            <c:dLbl>
              <c:idx val="1"/>
              <c:layout>
                <c:manualLayout>
                  <c:x val="-9.7890436468576949E-3"/>
                  <c:y val="-3.88885202708941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051-4621-9358-8243705B0388}"/>
                </c:ext>
              </c:extLst>
            </c:dLbl>
            <c:dLbl>
              <c:idx val="2"/>
              <c:layout>
                <c:manualLayout>
                  <c:x val="-1.7602981118477523E-2"/>
                  <c:y val="3.7592210010137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051-4621-9358-8243705B0388}"/>
                </c:ext>
              </c:extLst>
            </c:dLbl>
            <c:dLbl>
              <c:idx val="3"/>
              <c:layout>
                <c:manualLayout>
                  <c:x val="-2.3716665056408931E-2"/>
                  <c:y val="-3.87560146807531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051-4621-9358-8243705B0388}"/>
                </c:ext>
              </c:extLst>
            </c:dLbl>
            <c:dLbl>
              <c:idx val="4"/>
              <c:layout>
                <c:manualLayout>
                  <c:x val="-1.4886229574839399E-2"/>
                  <c:y val="3.59694595287959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051-4621-9358-8243705B0388}"/>
                </c:ext>
              </c:extLst>
            </c:dLbl>
            <c:dLbl>
              <c:idx val="5"/>
              <c:layout>
                <c:manualLayout>
                  <c:x val="-8.5279784200958716E-3"/>
                  <c:y val="3.36253115997912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051-4621-9358-8243705B0388}"/>
                </c:ext>
              </c:extLst>
            </c:dLbl>
            <c:dLbl>
              <c:idx val="6"/>
              <c:layout>
                <c:manualLayout>
                  <c:x val="-1.9877565460952606E-2"/>
                  <c:y val="2.86243576776751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051-4621-9358-8243705B03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sr-Latn-R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'F - stav o korištenju dig teh'!$A$6:$A$12</c:f>
              <c:strCache>
                <c:ptCount val="7"/>
                <c:pt idx="0">
                  <c:v>Kvalitetu prijateljskih odnosa </c:v>
                </c:pt>
                <c:pt idx="1">
                  <c:v>Kvalitetu odnosa s članovima obitelji </c:v>
                </c:pt>
                <c:pt idx="2">
                  <c:v>Kvalitetu provođenja slobodnog vremena</c:v>
                </c:pt>
                <c:pt idx="3">
                  <c:v>Tvoju informiranost o trenutnim zbivanjima</c:v>
                </c:pt>
                <c:pt idx="4">
                  <c:v>Tvoje učenje</c:v>
                </c:pt>
                <c:pt idx="5">
                  <c:v>Tvoje zdravlje</c:v>
                </c:pt>
                <c:pt idx="6">
                  <c:v>Kvalitetu tvojeg života</c:v>
                </c:pt>
              </c:strCache>
            </c:strRef>
          </c:cat>
          <c:val>
            <c:numRef>
              <c:f>'F - stav o korištenju dig teh'!$C$6:$C$12</c:f>
              <c:numCache>
                <c:formatCode>General</c:formatCode>
                <c:ptCount val="7"/>
                <c:pt idx="0">
                  <c:v>3.77</c:v>
                </c:pt>
                <c:pt idx="1">
                  <c:v>3.33</c:v>
                </c:pt>
                <c:pt idx="2">
                  <c:v>3.12</c:v>
                </c:pt>
                <c:pt idx="3">
                  <c:v>3.86</c:v>
                </c:pt>
                <c:pt idx="4">
                  <c:v>2.79</c:v>
                </c:pt>
                <c:pt idx="5">
                  <c:v>3.21</c:v>
                </c:pt>
                <c:pt idx="6">
                  <c:v>3.23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F051-4621-9358-8243705B03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9733568"/>
        <c:axId val="2079744448"/>
      </c:lineChart>
      <c:catAx>
        <c:axId val="2079733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sr-Latn-RS"/>
          </a:p>
        </c:txPr>
        <c:crossAx val="2079744448"/>
        <c:crosses val="autoZero"/>
        <c:auto val="1"/>
        <c:lblAlgn val="ctr"/>
        <c:lblOffset val="100"/>
        <c:noMultiLvlLbl val="0"/>
      </c:catAx>
      <c:valAx>
        <c:axId val="2079744448"/>
        <c:scaling>
          <c:orientation val="minMax"/>
          <c:max val="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sr-Latn-RS"/>
          </a:p>
        </c:txPr>
        <c:crossAx val="207973356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0531888645243183"/>
          <c:y val="0.1614890060434615"/>
          <c:w val="0.44553296962340783"/>
          <c:h val="4.506671255360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ambria" panose="02040503050406030204" pitchFamily="18" charset="0"/>
          <a:ea typeface="Cambria" panose="02040503050406030204" pitchFamily="18" charset="0"/>
        </a:defRPr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r>
              <a:rPr lang="hr-HR" sz="1400"/>
              <a:t>UTJECAJ PANDEMIJE COVID-19 NA ŽIVOT UČENIKA </a:t>
            </a:r>
          </a:p>
          <a:p>
            <a:pPr>
              <a:defRPr sz="1400"/>
            </a:pPr>
            <a:r>
              <a:rPr lang="hr-HR" sz="1400"/>
              <a:t>USPOREDBA</a:t>
            </a:r>
            <a:r>
              <a:rPr lang="hr-HR" sz="1400" baseline="0"/>
              <a:t> ŠK. GOD. 20./21. I 21./22.</a:t>
            </a:r>
          </a:p>
          <a:p>
            <a:pPr>
              <a:defRPr sz="1400"/>
            </a:pPr>
            <a:r>
              <a:rPr lang="hr-HR" sz="1400" baseline="0"/>
              <a:t>5. RAZRED</a:t>
            </a:r>
            <a:endParaRPr lang="en-GB" sz="1400"/>
          </a:p>
        </c:rich>
      </c:tx>
      <c:layout>
        <c:manualLayout>
          <c:xMode val="edge"/>
          <c:yMode val="edge"/>
          <c:x val="0.2426700518048229"/>
          <c:y val="2.3179634325370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0.16016669358289076"/>
          <c:y val="0.23524912140219761"/>
          <c:w val="0.77998711172694557"/>
          <c:h val="0.652836869967525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'A - utjecaj pandemije'!$B$25</c:f>
              <c:strCache>
                <c:ptCount val="1"/>
                <c:pt idx="0">
                  <c:v>2021./2022.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accent5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 - utjecaj pandemije'!$A$26:$A$30</c:f>
              <c:strCache>
                <c:ptCount val="5"/>
                <c:pt idx="0">
                  <c:v>Jako loše</c:v>
                </c:pt>
                <c:pt idx="1">
                  <c:v>Loše</c:v>
                </c:pt>
                <c:pt idx="2">
                  <c:v>Ni loše ni dobro</c:v>
                </c:pt>
                <c:pt idx="3">
                  <c:v>Dobro</c:v>
                </c:pt>
                <c:pt idx="4">
                  <c:v>Jako dobro</c:v>
                </c:pt>
              </c:strCache>
            </c:strRef>
          </c:cat>
          <c:val>
            <c:numRef>
              <c:f>'A - utjecaj pandemije'!$B$26:$B$30</c:f>
              <c:numCache>
                <c:formatCode>General</c:formatCode>
                <c:ptCount val="5"/>
                <c:pt idx="0">
                  <c:v>9.1</c:v>
                </c:pt>
                <c:pt idx="1">
                  <c:v>22.7</c:v>
                </c:pt>
                <c:pt idx="2">
                  <c:v>43.2</c:v>
                </c:pt>
                <c:pt idx="3">
                  <c:v>18.2</c:v>
                </c:pt>
                <c:pt idx="4">
                  <c:v>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DF-4825-8C4C-24BCE59DC7F0}"/>
            </c:ext>
          </c:extLst>
        </c:ser>
        <c:ser>
          <c:idx val="1"/>
          <c:order val="1"/>
          <c:tx>
            <c:strRef>
              <c:f>'A - utjecaj pandemije'!$C$25</c:f>
              <c:strCache>
                <c:ptCount val="1"/>
                <c:pt idx="0">
                  <c:v>2020./2021.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accent5">
                  <a:lumMod val="20000"/>
                  <a:lumOff val="8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 - utjecaj pandemije'!$A$26:$A$30</c:f>
              <c:strCache>
                <c:ptCount val="5"/>
                <c:pt idx="0">
                  <c:v>Jako loše</c:v>
                </c:pt>
                <c:pt idx="1">
                  <c:v>Loše</c:v>
                </c:pt>
                <c:pt idx="2">
                  <c:v>Ni loše ni dobro</c:v>
                </c:pt>
                <c:pt idx="3">
                  <c:v>Dobro</c:v>
                </c:pt>
                <c:pt idx="4">
                  <c:v>Jako dobro</c:v>
                </c:pt>
              </c:strCache>
            </c:strRef>
          </c:cat>
          <c:val>
            <c:numRef>
              <c:f>'A - utjecaj pandemije'!$C$26:$C$30</c:f>
              <c:numCache>
                <c:formatCode>General</c:formatCode>
                <c:ptCount val="5"/>
                <c:pt idx="0">
                  <c:v>6.4</c:v>
                </c:pt>
                <c:pt idx="1">
                  <c:v>19.100000000000001</c:v>
                </c:pt>
                <c:pt idx="2">
                  <c:v>57.4</c:v>
                </c:pt>
                <c:pt idx="3">
                  <c:v>10.6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DF-4825-8C4C-24BCE59DC7F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-10"/>
        <c:axId val="2074517536"/>
        <c:axId val="2025424736"/>
      </c:barChart>
      <c:valAx>
        <c:axId val="20254247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sr-Latn-RS"/>
          </a:p>
        </c:txPr>
        <c:crossAx val="2074517536"/>
        <c:crosses val="autoZero"/>
        <c:crossBetween val="between"/>
      </c:valAx>
      <c:catAx>
        <c:axId val="20745175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sr-Latn-RS"/>
          </a:p>
        </c:txPr>
        <c:crossAx val="20254247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6011071395341739"/>
          <c:y val="0.18650362560612127"/>
          <c:w val="0.76224949188251168"/>
          <c:h val="3.98907237762594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Cambria" panose="02040503050406030204" pitchFamily="18" charset="0"/>
        </a:defRPr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r>
              <a:rPr lang="hr-HR" sz="1400"/>
              <a:t>UTJECAJ PANDEMIJE COVID-19 NA ŽIVOT UČENIKA</a:t>
            </a:r>
          </a:p>
          <a:p>
            <a:pPr>
              <a:defRPr sz="1400"/>
            </a:pPr>
            <a:r>
              <a:rPr lang="hr-HR" sz="1400"/>
              <a:t>USPOREDBA</a:t>
            </a:r>
            <a:r>
              <a:rPr lang="hr-HR" sz="1400" baseline="0"/>
              <a:t> SA SVIM ŠKOLAMA</a:t>
            </a:r>
            <a:r>
              <a:rPr lang="hr-HR" sz="1400"/>
              <a:t> ŠK. GOD.</a:t>
            </a:r>
            <a:r>
              <a:rPr lang="hr-HR" sz="1400" baseline="0"/>
              <a:t> </a:t>
            </a:r>
            <a:r>
              <a:rPr lang="hr-HR" sz="1400"/>
              <a:t>21./22.</a:t>
            </a:r>
          </a:p>
          <a:p>
            <a:pPr>
              <a:defRPr sz="1400"/>
            </a:pPr>
            <a:r>
              <a:rPr lang="hr-HR" sz="1400"/>
              <a:t>7. RAZRED</a:t>
            </a:r>
            <a:endParaRPr lang="en-GB" sz="1400"/>
          </a:p>
        </c:rich>
      </c:tx>
      <c:layout>
        <c:manualLayout>
          <c:xMode val="edge"/>
          <c:yMode val="edge"/>
          <c:x val="0.26514195860362172"/>
          <c:y val="9.169891899105832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0.16016669358289076"/>
          <c:y val="0.24431891174893461"/>
          <c:w val="0.77998711172694557"/>
          <c:h val="0.6437668839782123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'A - utjecaj pandemije'!$B$4</c:f>
              <c:strCache>
                <c:ptCount val="1"/>
                <c:pt idx="0">
                  <c:v>OSNOVNA ŠKOLA KAJZERICA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accent5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 - utjecaj pandemije'!$A$5:$A$9</c:f>
              <c:strCache>
                <c:ptCount val="5"/>
                <c:pt idx="0">
                  <c:v>Izrazito negativno</c:v>
                </c:pt>
                <c:pt idx="1">
                  <c:v>Negativno</c:v>
                </c:pt>
                <c:pt idx="2">
                  <c:v>Ni negativno ni pozitivno</c:v>
                </c:pt>
                <c:pt idx="3">
                  <c:v>Pozitivno </c:v>
                </c:pt>
                <c:pt idx="4">
                  <c:v>Izrazito pozitivno</c:v>
                </c:pt>
              </c:strCache>
            </c:strRef>
          </c:cat>
          <c:val>
            <c:numRef>
              <c:f>'A - utjecaj pandemije'!$B$5:$B$9</c:f>
              <c:numCache>
                <c:formatCode>General</c:formatCode>
                <c:ptCount val="5"/>
                <c:pt idx="0">
                  <c:v>9.6</c:v>
                </c:pt>
                <c:pt idx="1">
                  <c:v>17.3</c:v>
                </c:pt>
                <c:pt idx="2">
                  <c:v>55.8</c:v>
                </c:pt>
                <c:pt idx="3">
                  <c:v>11.5</c:v>
                </c:pt>
                <c:pt idx="4">
                  <c:v>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18-4BA9-BBAD-75D023CDDC98}"/>
            </c:ext>
          </c:extLst>
        </c:ser>
        <c:ser>
          <c:idx val="1"/>
          <c:order val="1"/>
          <c:tx>
            <c:strRef>
              <c:f>'A - utjecaj pandemije'!$C$4</c:f>
              <c:strCache>
                <c:ptCount val="1"/>
                <c:pt idx="0">
                  <c:v>SVE ŠKOLE</c:v>
                </c:pt>
              </c:strCache>
            </c:strRef>
          </c:tx>
          <c:spPr>
            <a:solidFill>
              <a:srgbClr val="FF5050"/>
            </a:solidFill>
            <a:ln w="19050">
              <a:solidFill>
                <a:srgbClr val="FF505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 - utjecaj pandemije'!$A$5:$A$9</c:f>
              <c:strCache>
                <c:ptCount val="5"/>
                <c:pt idx="0">
                  <c:v>Izrazito negativno</c:v>
                </c:pt>
                <c:pt idx="1">
                  <c:v>Negativno</c:v>
                </c:pt>
                <c:pt idx="2">
                  <c:v>Ni negativno ni pozitivno</c:v>
                </c:pt>
                <c:pt idx="3">
                  <c:v>Pozitivno </c:v>
                </c:pt>
                <c:pt idx="4">
                  <c:v>Izrazito pozitivno</c:v>
                </c:pt>
              </c:strCache>
            </c:strRef>
          </c:cat>
          <c:val>
            <c:numRef>
              <c:f>'A - utjecaj pandemije'!$C$5:$C$9</c:f>
              <c:numCache>
                <c:formatCode>General</c:formatCode>
                <c:ptCount val="5"/>
                <c:pt idx="0">
                  <c:v>7.8</c:v>
                </c:pt>
                <c:pt idx="1">
                  <c:v>21.7</c:v>
                </c:pt>
                <c:pt idx="2">
                  <c:v>56.5</c:v>
                </c:pt>
                <c:pt idx="3">
                  <c:v>10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18-4BA9-BBAD-75D023CDDC9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-10"/>
        <c:axId val="2079746624"/>
        <c:axId val="2079735744"/>
      </c:barChart>
      <c:valAx>
        <c:axId val="2079735744"/>
        <c:scaling>
          <c:orientation val="minMax"/>
          <c:max val="8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sr-Latn-RS"/>
          </a:p>
        </c:txPr>
        <c:crossAx val="2079746624"/>
        <c:crosses val="autoZero"/>
        <c:crossBetween val="between"/>
      </c:valAx>
      <c:catAx>
        <c:axId val="20797466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sr-Latn-RS"/>
          </a:p>
        </c:txPr>
        <c:crossAx val="207973574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826168927551092"/>
          <c:y val="0.19005130810261617"/>
          <c:w val="0.76224949188251168"/>
          <c:h val="3.98907237762594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Cambria" panose="02040503050406030204" pitchFamily="18" charset="0"/>
        </a:defRPr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r>
              <a:rPr lang="hr-HR" sz="1400"/>
              <a:t>UTJECAJ PANDEMIJE COVID-19 NA ŽIVOT UČENIKA </a:t>
            </a:r>
          </a:p>
          <a:p>
            <a:pPr>
              <a:defRPr sz="1400"/>
            </a:pPr>
            <a:r>
              <a:rPr lang="hr-HR" sz="1400"/>
              <a:t>USPOREDBA</a:t>
            </a:r>
            <a:r>
              <a:rPr lang="hr-HR" sz="1400" baseline="0"/>
              <a:t> ŠK. GOD. 20./21. I 21./22.</a:t>
            </a:r>
          </a:p>
          <a:p>
            <a:pPr>
              <a:defRPr sz="1400"/>
            </a:pPr>
            <a:r>
              <a:rPr lang="hr-HR" sz="1400" baseline="0"/>
              <a:t>7. RAZRED</a:t>
            </a:r>
            <a:endParaRPr lang="en-GB" sz="1400"/>
          </a:p>
        </c:rich>
      </c:tx>
      <c:layout>
        <c:manualLayout>
          <c:xMode val="edge"/>
          <c:yMode val="edge"/>
          <c:x val="0.2426700518048229"/>
          <c:y val="2.3179634325370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0.16016669358289076"/>
          <c:y val="0.23524912140219761"/>
          <c:w val="0.77998711172694557"/>
          <c:h val="0.652836869967525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'A - utjecaj pandemije'!$B$25</c:f>
              <c:strCache>
                <c:ptCount val="1"/>
                <c:pt idx="0">
                  <c:v>2021./2022.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accent5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 - utjecaj pandemije'!$A$26:$A$30</c:f>
              <c:strCache>
                <c:ptCount val="5"/>
                <c:pt idx="0">
                  <c:v>Izrazito negativno</c:v>
                </c:pt>
                <c:pt idx="1">
                  <c:v>Negativno</c:v>
                </c:pt>
                <c:pt idx="2">
                  <c:v>Ni negativno ni pozitivno</c:v>
                </c:pt>
                <c:pt idx="3">
                  <c:v>Pozitivno </c:v>
                </c:pt>
                <c:pt idx="4">
                  <c:v>Izrazito pozitivno</c:v>
                </c:pt>
              </c:strCache>
            </c:strRef>
          </c:cat>
          <c:val>
            <c:numRef>
              <c:f>'A - utjecaj pandemije'!$B$26:$B$30</c:f>
              <c:numCache>
                <c:formatCode>General</c:formatCode>
                <c:ptCount val="5"/>
                <c:pt idx="0">
                  <c:v>9.6</c:v>
                </c:pt>
                <c:pt idx="1">
                  <c:v>17.3</c:v>
                </c:pt>
                <c:pt idx="2">
                  <c:v>55.8</c:v>
                </c:pt>
                <c:pt idx="3">
                  <c:v>11.5</c:v>
                </c:pt>
                <c:pt idx="4">
                  <c:v>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E8-4B84-93FE-CFF8E3616173}"/>
            </c:ext>
          </c:extLst>
        </c:ser>
        <c:ser>
          <c:idx val="1"/>
          <c:order val="1"/>
          <c:tx>
            <c:strRef>
              <c:f>'A - utjecaj pandemije'!$C$25</c:f>
              <c:strCache>
                <c:ptCount val="1"/>
                <c:pt idx="0">
                  <c:v>2020./2021.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accent5">
                  <a:lumMod val="20000"/>
                  <a:lumOff val="8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 - utjecaj pandemije'!$A$26:$A$30</c:f>
              <c:strCache>
                <c:ptCount val="5"/>
                <c:pt idx="0">
                  <c:v>Izrazito negativno</c:v>
                </c:pt>
                <c:pt idx="1">
                  <c:v>Negativno</c:v>
                </c:pt>
                <c:pt idx="2">
                  <c:v>Ni negativno ni pozitivno</c:v>
                </c:pt>
                <c:pt idx="3">
                  <c:v>Pozitivno </c:v>
                </c:pt>
                <c:pt idx="4">
                  <c:v>Izrazito pozitivno</c:v>
                </c:pt>
              </c:strCache>
            </c:strRef>
          </c:cat>
          <c:val>
            <c:numRef>
              <c:f>'A - utjecaj pandemije'!$C$26:$C$30</c:f>
              <c:numCache>
                <c:formatCode>General</c:formatCode>
                <c:ptCount val="5"/>
                <c:pt idx="0">
                  <c:v>9.6</c:v>
                </c:pt>
                <c:pt idx="1">
                  <c:v>30.8</c:v>
                </c:pt>
                <c:pt idx="2">
                  <c:v>46.2</c:v>
                </c:pt>
                <c:pt idx="3">
                  <c:v>5.8</c:v>
                </c:pt>
                <c:pt idx="4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E8-4B84-93FE-CFF8E361617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-10"/>
        <c:axId val="2079740640"/>
        <c:axId val="2079731936"/>
      </c:barChart>
      <c:valAx>
        <c:axId val="2079731936"/>
        <c:scaling>
          <c:orientation val="minMax"/>
          <c:max val="7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sr-Latn-RS"/>
          </a:p>
        </c:txPr>
        <c:crossAx val="2079740640"/>
        <c:crosses val="autoZero"/>
        <c:crossBetween val="between"/>
      </c:valAx>
      <c:catAx>
        <c:axId val="20797406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sr-Latn-RS"/>
          </a:p>
        </c:txPr>
        <c:crossAx val="20797319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6011071395341739"/>
          <c:y val="0.18650362560612127"/>
          <c:w val="0.76224949188251168"/>
          <c:h val="3.98907237762594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Cambria" panose="02040503050406030204" pitchFamily="18" charset="0"/>
        </a:defRPr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r>
              <a:rPr lang="hr-HR" sz="1400"/>
              <a:t>UTJECAJ PANDEMIJE COVID-19 NA POJEDINE ASPEKTE ŽIVOTA</a:t>
            </a:r>
          </a:p>
          <a:p>
            <a:pPr>
              <a:defRPr/>
            </a:pPr>
            <a:r>
              <a:rPr lang="hr-HR" sz="1400"/>
              <a:t>USPOREDBA SA SVIM ŠKOLAMA</a:t>
            </a:r>
            <a:r>
              <a:rPr lang="hr-HR" sz="1400" baseline="0"/>
              <a:t> ŠK. GOD. 21./22.</a:t>
            </a:r>
          </a:p>
          <a:p>
            <a:pPr>
              <a:defRPr/>
            </a:pPr>
            <a:r>
              <a:rPr lang="hr-HR" sz="1400" baseline="0"/>
              <a:t>5. RAZRED</a:t>
            </a:r>
            <a:endParaRPr lang="hr-HR" sz="1400"/>
          </a:p>
        </c:rich>
      </c:tx>
      <c:layout>
        <c:manualLayout>
          <c:xMode val="edge"/>
          <c:yMode val="edge"/>
          <c:x val="0.27040165947260697"/>
          <c:y val="1.44090039256026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3.9200881649413009E-2"/>
          <c:y val="0.21901885021031758"/>
          <c:w val="0.93790261810607845"/>
          <c:h val="0.64126003912432294"/>
        </c:manualLayout>
      </c:layout>
      <c:lineChart>
        <c:grouping val="standard"/>
        <c:varyColors val="0"/>
        <c:ser>
          <c:idx val="0"/>
          <c:order val="0"/>
          <c:tx>
            <c:strRef>
              <c:f>'B - utjecaj pandemije aspekti'!$B$4</c:f>
              <c:strCache>
                <c:ptCount val="1"/>
                <c:pt idx="0">
                  <c:v>NACIONALNI PROSJEK</c:v>
                </c:pt>
              </c:strCache>
            </c:strRef>
          </c:tx>
          <c:spPr>
            <a:ln w="28575" cap="rnd">
              <a:solidFill>
                <a:srgbClr val="FF5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5050"/>
              </a:solidFill>
              <a:ln w="9525">
                <a:solidFill>
                  <a:srgbClr val="FF505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7265487204949201E-2"/>
                  <c:y val="4.09796662162257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83-432B-A81F-F4F99ACED928}"/>
                </c:ext>
              </c:extLst>
            </c:dLbl>
            <c:dLbl>
              <c:idx val="1"/>
              <c:layout>
                <c:manualLayout>
                  <c:x val="-2.8534530374613374E-2"/>
                  <c:y val="3.36902811578178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283-432B-A81F-F4F99ACED928}"/>
                </c:ext>
              </c:extLst>
            </c:dLbl>
            <c:dLbl>
              <c:idx val="2"/>
              <c:layout>
                <c:manualLayout>
                  <c:x val="-2.4759758309623448E-2"/>
                  <c:y val="-3.32924089650488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283-432B-A81F-F4F99ACED928}"/>
                </c:ext>
              </c:extLst>
            </c:dLbl>
            <c:dLbl>
              <c:idx val="3"/>
              <c:layout>
                <c:manualLayout>
                  <c:x val="-3.3529809443263538E-2"/>
                  <c:y val="-3.32924089650488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283-432B-A81F-F4F99ACED928}"/>
                </c:ext>
              </c:extLst>
            </c:dLbl>
            <c:dLbl>
              <c:idx val="4"/>
              <c:layout>
                <c:manualLayout>
                  <c:x val="-2.350689386196058E-2"/>
                  <c:y val="-3.329240896504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283-432B-A81F-F4F99ACED9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sr-Latn-R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'B - utjecaj pandemije aspekti'!$A$5:$A$10</c:f>
              <c:strCache>
                <c:ptCount val="6"/>
                <c:pt idx="0">
                  <c:v>Odnosi sa članovima obitelji</c:v>
                </c:pt>
                <c:pt idx="1">
                  <c:v>Odnosi s bliskim prijateljima</c:v>
                </c:pt>
                <c:pt idx="2">
                  <c:v>Bavljenje izvanškolskim aktivnostima i hobijima</c:v>
                </c:pt>
                <c:pt idx="3">
                  <c:v>Bavljenje tjelesnim aktivnostima i sportom</c:v>
                </c:pt>
                <c:pt idx="4">
                  <c:v>Zdravlje</c:v>
                </c:pt>
                <c:pt idx="5">
                  <c:v>Raspoloženje</c:v>
                </c:pt>
              </c:strCache>
            </c:strRef>
          </c:cat>
          <c:val>
            <c:numRef>
              <c:f>'B - utjecaj pandemije aspekti'!$B$5:$B$10</c:f>
              <c:numCache>
                <c:formatCode>General</c:formatCode>
                <c:ptCount val="6"/>
                <c:pt idx="0">
                  <c:v>3.84</c:v>
                </c:pt>
                <c:pt idx="1">
                  <c:v>3.53</c:v>
                </c:pt>
                <c:pt idx="2">
                  <c:v>3.19</c:v>
                </c:pt>
                <c:pt idx="3">
                  <c:v>3.36</c:v>
                </c:pt>
                <c:pt idx="4">
                  <c:v>3.67</c:v>
                </c:pt>
                <c:pt idx="5">
                  <c:v>3.21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283-432B-A81F-F4F99ACED928}"/>
            </c:ext>
          </c:extLst>
        </c:ser>
        <c:ser>
          <c:idx val="1"/>
          <c:order val="1"/>
          <c:tx>
            <c:strRef>
              <c:f>'B - utjecaj pandemije aspekti'!$C$4</c:f>
              <c:strCache>
                <c:ptCount val="1"/>
                <c:pt idx="0">
                  <c:v>OSNOVNA ŠKOLA KAJZERICA</c:v>
                </c:pt>
              </c:strCache>
            </c:strRef>
          </c:tx>
          <c:spPr>
            <a:ln w="28575" cap="rnd">
              <a:solidFill>
                <a:schemeClr val="accent5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75000"/>
                </a:schemeClr>
              </a:solidFill>
              <a:ln w="9525">
                <a:solidFill>
                  <a:schemeClr val="accent5">
                    <a:lumMod val="75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9475827164291293E-2"/>
                  <c:y val="-4.09794712763958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283-432B-A81F-F4F99ACED928}"/>
                </c:ext>
              </c:extLst>
            </c:dLbl>
            <c:dLbl>
              <c:idx val="1"/>
              <c:layout>
                <c:manualLayout>
                  <c:x val="-1.0994428107333193E-2"/>
                  <c:y val="-3.86415578967396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283-432B-A81F-F4F99ACED928}"/>
                </c:ext>
              </c:extLst>
            </c:dLbl>
            <c:dLbl>
              <c:idx val="2"/>
              <c:layout>
                <c:manualLayout>
                  <c:x val="-2.7265487204949191E-2"/>
                  <c:y val="4.07198114230061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283-432B-A81F-F4F99ACED928}"/>
                </c:ext>
              </c:extLst>
            </c:dLbl>
            <c:dLbl>
              <c:idx val="3"/>
              <c:layout>
                <c:manualLayout>
                  <c:x val="-1.9691970944199094E-2"/>
                  <c:y val="3.82440755836302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283-432B-A81F-F4F99ACED928}"/>
                </c:ext>
              </c:extLst>
            </c:dLbl>
            <c:dLbl>
              <c:idx val="4"/>
              <c:layout>
                <c:manualLayout>
                  <c:x val="-2.2197699839524927E-2"/>
                  <c:y val="3.82440755836302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283-432B-A81F-F4F99ACED9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sr-Latn-R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'B - utjecaj pandemije aspekti'!$A$5:$A$10</c:f>
              <c:strCache>
                <c:ptCount val="6"/>
                <c:pt idx="0">
                  <c:v>Odnosi sa članovima obitelji</c:v>
                </c:pt>
                <c:pt idx="1">
                  <c:v>Odnosi s bliskim prijateljima</c:v>
                </c:pt>
                <c:pt idx="2">
                  <c:v>Bavljenje izvanškolskim aktivnostima i hobijima</c:v>
                </c:pt>
                <c:pt idx="3">
                  <c:v>Bavljenje tjelesnim aktivnostima i sportom</c:v>
                </c:pt>
                <c:pt idx="4">
                  <c:v>Zdravlje</c:v>
                </c:pt>
                <c:pt idx="5">
                  <c:v>Raspoloženje</c:v>
                </c:pt>
              </c:strCache>
            </c:strRef>
          </c:cat>
          <c:val>
            <c:numRef>
              <c:f>'B - utjecaj pandemije aspekti'!$C$5:$C$10</c:f>
              <c:numCache>
                <c:formatCode>General</c:formatCode>
                <c:ptCount val="6"/>
                <c:pt idx="0">
                  <c:v>3.89</c:v>
                </c:pt>
                <c:pt idx="1">
                  <c:v>3.55</c:v>
                </c:pt>
                <c:pt idx="2">
                  <c:v>3.02</c:v>
                </c:pt>
                <c:pt idx="3">
                  <c:v>3.27</c:v>
                </c:pt>
                <c:pt idx="4">
                  <c:v>3.57</c:v>
                </c:pt>
                <c:pt idx="5">
                  <c:v>3.16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4283-432B-A81F-F4F99ACED9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4520800"/>
        <c:axId val="2074522432"/>
      </c:lineChart>
      <c:catAx>
        <c:axId val="2074520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sr-Latn-RS"/>
          </a:p>
        </c:txPr>
        <c:crossAx val="2074522432"/>
        <c:crosses val="autoZero"/>
        <c:auto val="1"/>
        <c:lblAlgn val="ctr"/>
        <c:lblOffset val="100"/>
        <c:noMultiLvlLbl val="0"/>
      </c:catAx>
      <c:valAx>
        <c:axId val="2074522432"/>
        <c:scaling>
          <c:orientation val="minMax"/>
          <c:max val="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sr-Latn-RS"/>
          </a:p>
        </c:txPr>
        <c:crossAx val="207452080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0531888645243183"/>
          <c:y val="0.1614890060434615"/>
          <c:w val="0.44553296962340783"/>
          <c:h val="4.506671255360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ambria" panose="02040503050406030204" pitchFamily="18" charset="0"/>
          <a:ea typeface="Cambria" panose="02040503050406030204" pitchFamily="18" charset="0"/>
        </a:defRPr>
      </a:pPr>
      <a:endParaRPr lang="sr-Latn-R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r>
              <a:rPr lang="hr-HR" sz="1400"/>
              <a:t>UTJECAJ PANDEMIJE COVID-19 NA POJEDINE ASPEKTE ŽIVOTA </a:t>
            </a:r>
          </a:p>
          <a:p>
            <a:pPr>
              <a:defRPr/>
            </a:pPr>
            <a:r>
              <a:rPr lang="hr-HR" sz="1400"/>
              <a:t>USPOREDBA ŠK. GOD. 20./21. I ŠK. GOD. 21./22.</a:t>
            </a:r>
          </a:p>
          <a:p>
            <a:pPr>
              <a:defRPr/>
            </a:pPr>
            <a:r>
              <a:rPr lang="hr-HR" sz="1400"/>
              <a:t>5. RAZRED</a:t>
            </a:r>
          </a:p>
        </c:rich>
      </c:tx>
      <c:layout>
        <c:manualLayout>
          <c:xMode val="edge"/>
          <c:yMode val="edge"/>
          <c:x val="0.25447128608923886"/>
          <c:y val="1.28851351907115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5.8539434619852844E-2"/>
          <c:y val="0.20398014048074598"/>
          <c:w val="0.89361092436048617"/>
          <c:h val="0.64126003912432294"/>
        </c:manualLayout>
      </c:layout>
      <c:lineChart>
        <c:grouping val="standard"/>
        <c:varyColors val="0"/>
        <c:ser>
          <c:idx val="0"/>
          <c:order val="0"/>
          <c:tx>
            <c:strRef>
              <c:f>'B - utjecaj pandemije aspekti'!$B$29</c:f>
              <c:strCache>
                <c:ptCount val="1"/>
                <c:pt idx="0">
                  <c:v>2020./2021.</c:v>
                </c:pt>
              </c:strCache>
            </c:strRef>
          </c:tx>
          <c:spPr>
            <a:ln w="28575" cap="rnd">
              <a:solidFill>
                <a:schemeClr val="accent5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40000"/>
                  <a:lumOff val="60000"/>
                </a:schemeClr>
              </a:solidFill>
              <a:ln w="9525">
                <a:solidFill>
                  <a:schemeClr val="accent5">
                    <a:lumMod val="40000"/>
                    <a:lumOff val="6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3455936615349868E-2"/>
                  <c:y val="3.94641449260197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FCA-4B39-B212-90AC92554D3C}"/>
                </c:ext>
              </c:extLst>
            </c:dLbl>
            <c:dLbl>
              <c:idx val="1"/>
              <c:layout>
                <c:manualLayout>
                  <c:x val="-2.4933522975658623E-2"/>
                  <c:y val="2.83151229668934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FCA-4B39-B212-90AC92554D3C}"/>
                </c:ext>
              </c:extLst>
            </c:dLbl>
            <c:dLbl>
              <c:idx val="2"/>
              <c:layout>
                <c:manualLayout>
                  <c:x val="-2.2597858572448525E-2"/>
                  <c:y val="3.85995758359402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FCA-4B39-B212-90AC92554D3C}"/>
                </c:ext>
              </c:extLst>
            </c:dLbl>
            <c:dLbl>
              <c:idx val="3"/>
              <c:layout>
                <c:manualLayout>
                  <c:x val="-1.6765623207828803E-2"/>
                  <c:y val="3.07126049123279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FCA-4B39-B212-90AC92554D3C}"/>
                </c:ext>
              </c:extLst>
            </c:dLbl>
            <c:dLbl>
              <c:idx val="4"/>
              <c:layout>
                <c:manualLayout>
                  <c:x val="-2.9016692913385926E-2"/>
                  <c:y val="-4.36559989690952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FCA-4B39-B212-90AC92554D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sr-Latn-R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'B - utjecaj pandemije aspekti'!$A$30:$A$35</c:f>
              <c:strCache>
                <c:ptCount val="6"/>
                <c:pt idx="0">
                  <c:v>Odnosi sa članovima obitelji</c:v>
                </c:pt>
                <c:pt idx="1">
                  <c:v>Odnosi s bliskim prijateljima</c:v>
                </c:pt>
                <c:pt idx="2">
                  <c:v>Bavljenje izvanškolskim aktivnostima i hobijima</c:v>
                </c:pt>
                <c:pt idx="3">
                  <c:v>Bavljenje tjelesnim aktivnostima i sportom</c:v>
                </c:pt>
                <c:pt idx="4">
                  <c:v>Zdravlje</c:v>
                </c:pt>
                <c:pt idx="5">
                  <c:v>Raspoloženje</c:v>
                </c:pt>
              </c:strCache>
            </c:strRef>
          </c:cat>
          <c:val>
            <c:numRef>
              <c:f>'B - utjecaj pandemije aspekti'!$B$30:$B$35</c:f>
              <c:numCache>
                <c:formatCode>General</c:formatCode>
                <c:ptCount val="6"/>
                <c:pt idx="0">
                  <c:v>3.64</c:v>
                </c:pt>
                <c:pt idx="1">
                  <c:v>3.35</c:v>
                </c:pt>
                <c:pt idx="2">
                  <c:v>2.96</c:v>
                </c:pt>
                <c:pt idx="3">
                  <c:v>3.06</c:v>
                </c:pt>
                <c:pt idx="4">
                  <c:v>3.72</c:v>
                </c:pt>
                <c:pt idx="5">
                  <c:v>3.12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FCA-4B39-B212-90AC92554D3C}"/>
            </c:ext>
          </c:extLst>
        </c:ser>
        <c:ser>
          <c:idx val="1"/>
          <c:order val="1"/>
          <c:tx>
            <c:strRef>
              <c:f>'B - utjecaj pandemije aspekti'!$C$29</c:f>
              <c:strCache>
                <c:ptCount val="1"/>
                <c:pt idx="0">
                  <c:v>2021./2022.</c:v>
                </c:pt>
              </c:strCache>
            </c:strRef>
          </c:tx>
          <c:spPr>
            <a:ln w="28575" cap="rnd">
              <a:solidFill>
                <a:schemeClr val="accent5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75000"/>
                </a:schemeClr>
              </a:solidFill>
              <a:ln w="9525">
                <a:solidFill>
                  <a:schemeClr val="accent5">
                    <a:lumMod val="75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720690924479492E-2"/>
                  <c:y val="-3.42989506191668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FCA-4B39-B212-90AC92554D3C}"/>
                </c:ext>
              </c:extLst>
            </c:dLbl>
            <c:dLbl>
              <c:idx val="1"/>
              <c:layout>
                <c:manualLayout>
                  <c:x val="-2.2599579693335013E-2"/>
                  <c:y val="-5.65699854502381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FCA-4B39-B212-90AC92554D3C}"/>
                </c:ext>
              </c:extLst>
            </c:dLbl>
            <c:dLbl>
              <c:idx val="2"/>
              <c:layout>
                <c:manualLayout>
                  <c:x val="-2.2594415636359937E-2"/>
                  <c:y val="-4.88509816192208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FCA-4B39-B212-90AC92554D3C}"/>
                </c:ext>
              </c:extLst>
            </c:dLbl>
            <c:dLbl>
              <c:idx val="3"/>
              <c:layout>
                <c:manualLayout>
                  <c:x val="-3.1267466752549981E-2"/>
                  <c:y val="-4.10864239826617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FCA-4B39-B212-90AC92554D3C}"/>
                </c:ext>
              </c:extLst>
            </c:dLbl>
            <c:dLbl>
              <c:idx val="4"/>
              <c:layout>
                <c:manualLayout>
                  <c:x val="-2.5016692913385926E-2"/>
                  <c:y val="4.11690194301273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FCA-4B39-B212-90AC92554D3C}"/>
                </c:ext>
              </c:extLst>
            </c:dLbl>
            <c:dLbl>
              <c:idx val="5"/>
              <c:layout>
                <c:manualLayout>
                  <c:x val="-9.7043215750563568E-3"/>
                  <c:y val="-3.46514012185603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FCA-4B39-B212-90AC92554D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sr-Latn-R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'B - utjecaj pandemije aspekti'!$A$30:$A$35</c:f>
              <c:strCache>
                <c:ptCount val="6"/>
                <c:pt idx="0">
                  <c:v>Odnosi sa članovima obitelji</c:v>
                </c:pt>
                <c:pt idx="1">
                  <c:v>Odnosi s bliskim prijateljima</c:v>
                </c:pt>
                <c:pt idx="2">
                  <c:v>Bavljenje izvanškolskim aktivnostima i hobijima</c:v>
                </c:pt>
                <c:pt idx="3">
                  <c:v>Bavljenje tjelesnim aktivnostima i sportom</c:v>
                </c:pt>
                <c:pt idx="4">
                  <c:v>Zdravlje</c:v>
                </c:pt>
                <c:pt idx="5">
                  <c:v>Raspoloženje</c:v>
                </c:pt>
              </c:strCache>
            </c:strRef>
          </c:cat>
          <c:val>
            <c:numRef>
              <c:f>'B - utjecaj pandemije aspekti'!$C$30:$C$35</c:f>
              <c:numCache>
                <c:formatCode>General</c:formatCode>
                <c:ptCount val="6"/>
                <c:pt idx="0">
                  <c:v>3.89</c:v>
                </c:pt>
                <c:pt idx="1">
                  <c:v>3.55</c:v>
                </c:pt>
                <c:pt idx="2">
                  <c:v>3.02</c:v>
                </c:pt>
                <c:pt idx="3">
                  <c:v>3.27</c:v>
                </c:pt>
                <c:pt idx="4">
                  <c:v>3.57</c:v>
                </c:pt>
                <c:pt idx="5">
                  <c:v>3.16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AFCA-4B39-B212-90AC92554D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4518624"/>
        <c:axId val="2074527328"/>
      </c:lineChart>
      <c:catAx>
        <c:axId val="2074518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sr-Latn-RS"/>
          </a:p>
        </c:txPr>
        <c:crossAx val="2074527328"/>
        <c:crosses val="autoZero"/>
        <c:auto val="1"/>
        <c:lblAlgn val="ctr"/>
        <c:lblOffset val="100"/>
        <c:noMultiLvlLbl val="0"/>
      </c:catAx>
      <c:valAx>
        <c:axId val="2074527328"/>
        <c:scaling>
          <c:orientation val="minMax"/>
          <c:max val="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sr-Latn-RS"/>
          </a:p>
        </c:txPr>
        <c:crossAx val="2074518624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6513312335957998"/>
          <c:y val="0.14880770295840698"/>
          <c:w val="0.26440031496062993"/>
          <c:h val="4.66744898450783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ambria" panose="02040503050406030204" pitchFamily="18" charset="0"/>
          <a:ea typeface="Cambria" panose="02040503050406030204" pitchFamily="18" charset="0"/>
        </a:defRPr>
      </a:pPr>
      <a:endParaRPr lang="sr-Latn-R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r>
              <a:rPr lang="hr-HR" sz="1400"/>
              <a:t>UTJECAJ PANDEMIJE COVID-19 NA POJEDINE ASPEKTE ŽIVOTA</a:t>
            </a:r>
          </a:p>
          <a:p>
            <a:pPr>
              <a:defRPr/>
            </a:pPr>
            <a:r>
              <a:rPr lang="hr-HR" sz="1400"/>
              <a:t>USPOREDBA SA SVIM ŠKOLAMA</a:t>
            </a:r>
            <a:r>
              <a:rPr lang="hr-HR" sz="1400" baseline="0"/>
              <a:t> ŠK. GOD. 21./22.</a:t>
            </a:r>
          </a:p>
          <a:p>
            <a:pPr>
              <a:defRPr/>
            </a:pPr>
            <a:r>
              <a:rPr lang="hr-HR" sz="1400" baseline="0"/>
              <a:t>7. RAZRED</a:t>
            </a:r>
            <a:endParaRPr lang="hr-HR" sz="1400"/>
          </a:p>
        </c:rich>
      </c:tx>
      <c:layout>
        <c:manualLayout>
          <c:xMode val="edge"/>
          <c:yMode val="edge"/>
          <c:x val="0.27040165947260697"/>
          <c:y val="1.44090039256026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3.9200881649413009E-2"/>
          <c:y val="0.21901885021031758"/>
          <c:w val="0.93790261810607845"/>
          <c:h val="0.64126003912432294"/>
        </c:manualLayout>
      </c:layout>
      <c:lineChart>
        <c:grouping val="standard"/>
        <c:varyColors val="0"/>
        <c:ser>
          <c:idx val="0"/>
          <c:order val="0"/>
          <c:tx>
            <c:strRef>
              <c:f>'B - utjecaj pandemije aspekti'!$B$4</c:f>
              <c:strCache>
                <c:ptCount val="1"/>
                <c:pt idx="0">
                  <c:v>NACIONALNI PROSJEK</c:v>
                </c:pt>
              </c:strCache>
            </c:strRef>
          </c:tx>
          <c:spPr>
            <a:ln w="28575" cap="rnd">
              <a:solidFill>
                <a:srgbClr val="FF5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5050"/>
              </a:solidFill>
              <a:ln w="9525">
                <a:solidFill>
                  <a:srgbClr val="FF505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1078866066693796E-2"/>
                  <c:y val="-3.58594959270782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887-4C15-B7C3-2C89E51BEC98}"/>
                </c:ext>
              </c:extLst>
            </c:dLbl>
            <c:dLbl>
              <c:idx val="1"/>
              <c:layout>
                <c:manualLayout>
                  <c:x val="-3.2333942951517862E-2"/>
                  <c:y val="-3.58594959270783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887-4C15-B7C3-2C89E51BEC98}"/>
                </c:ext>
              </c:extLst>
            </c:dLbl>
            <c:dLbl>
              <c:idx val="2"/>
              <c:layout>
                <c:manualLayout>
                  <c:x val="-1.8471668171111847E-2"/>
                  <c:y val="-3.83415547460091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887-4C15-B7C3-2C89E51BEC98}"/>
                </c:ext>
              </c:extLst>
            </c:dLbl>
            <c:dLbl>
              <c:idx val="3"/>
              <c:layout>
                <c:manualLayout>
                  <c:x val="-1.9189927919056923E-2"/>
                  <c:y val="3.71431307556403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887-4C15-B7C3-2C89E51BEC98}"/>
                </c:ext>
              </c:extLst>
            </c:dLbl>
            <c:dLbl>
              <c:idx val="4"/>
              <c:layout>
                <c:manualLayout>
                  <c:x val="-2.1038250988101279E-2"/>
                  <c:y val="-4.08236135649400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887-4C15-B7C3-2C89E51BEC98}"/>
                </c:ext>
              </c:extLst>
            </c:dLbl>
            <c:dLbl>
              <c:idx val="5"/>
              <c:layout>
                <c:manualLayout>
                  <c:x val="-6.9594507388252205E-3"/>
                  <c:y val="-3.0895378289216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887-4C15-B7C3-2C89E51BEC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sr-Latn-R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'B - utjecaj pandemije aspekti'!$A$5:$A$10</c:f>
              <c:strCache>
                <c:ptCount val="6"/>
                <c:pt idx="0">
                  <c:v>Odnosi sa članovima obitelji</c:v>
                </c:pt>
                <c:pt idx="1">
                  <c:v>Odnosi s bliskim prijateljima</c:v>
                </c:pt>
                <c:pt idx="2">
                  <c:v>Bavljenje izvanškolskim aktivnostima i hobijima</c:v>
                </c:pt>
                <c:pt idx="3">
                  <c:v>Bavljenje tjelesnim aktivnostima i sportom</c:v>
                </c:pt>
                <c:pt idx="4">
                  <c:v>Zdravlje</c:v>
                </c:pt>
                <c:pt idx="5">
                  <c:v>Raspoloženje</c:v>
                </c:pt>
              </c:strCache>
            </c:strRef>
          </c:cat>
          <c:val>
            <c:numRef>
              <c:f>'B - utjecaj pandemije aspekti'!$B$5:$B$10</c:f>
              <c:numCache>
                <c:formatCode>General</c:formatCode>
                <c:ptCount val="6"/>
                <c:pt idx="0">
                  <c:v>3.54</c:v>
                </c:pt>
                <c:pt idx="1">
                  <c:v>3.38</c:v>
                </c:pt>
                <c:pt idx="2">
                  <c:v>2.9</c:v>
                </c:pt>
                <c:pt idx="3">
                  <c:v>2.99</c:v>
                </c:pt>
                <c:pt idx="4">
                  <c:v>3.29</c:v>
                </c:pt>
                <c:pt idx="5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3887-4C15-B7C3-2C89E51BEC98}"/>
            </c:ext>
          </c:extLst>
        </c:ser>
        <c:ser>
          <c:idx val="1"/>
          <c:order val="1"/>
          <c:tx>
            <c:strRef>
              <c:f>'B - utjecaj pandemije aspekti'!$C$4</c:f>
              <c:strCache>
                <c:ptCount val="1"/>
                <c:pt idx="0">
                  <c:v>OSNOVNA ŠKOLA KAJZERICA</c:v>
                </c:pt>
              </c:strCache>
            </c:strRef>
          </c:tx>
          <c:spPr>
            <a:ln w="28575" cap="rnd">
              <a:solidFill>
                <a:schemeClr val="accent5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75000"/>
                </a:schemeClr>
              </a:solidFill>
              <a:ln w="9525">
                <a:solidFill>
                  <a:schemeClr val="accent5">
                    <a:lumMod val="75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7313635412221614E-2"/>
                  <c:y val="3.83417501837114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887-4C15-B7C3-2C89E51BEC98}"/>
                </c:ext>
              </c:extLst>
            </c:dLbl>
            <c:dLbl>
              <c:idx val="1"/>
              <c:layout>
                <c:manualLayout>
                  <c:x val="-2.9823789181869731E-2"/>
                  <c:y val="3.33776325458496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887-4C15-B7C3-2C89E51BEC98}"/>
                </c:ext>
              </c:extLst>
            </c:dLbl>
            <c:dLbl>
              <c:idx val="2"/>
              <c:layout>
                <c:manualLayout>
                  <c:x val="-2.6058558527397583E-2"/>
                  <c:y val="3.08955737269188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887-4C15-B7C3-2C89E51BEC98}"/>
                </c:ext>
              </c:extLst>
            </c:dLbl>
            <c:dLbl>
              <c:idx val="3"/>
              <c:layout>
                <c:manualLayout>
                  <c:x val="-2.6820400078980993E-2"/>
                  <c:y val="-3.22593380134148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887-4C15-B7C3-2C89E51BEC98}"/>
                </c:ext>
              </c:extLst>
            </c:dLbl>
            <c:dLbl>
              <c:idx val="4"/>
              <c:layout>
                <c:manualLayout>
                  <c:x val="-2.0981821940760068E-2"/>
                  <c:y val="3.33776325458496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887-4C15-B7C3-2C89E51BEC98}"/>
                </c:ext>
              </c:extLst>
            </c:dLbl>
            <c:dLbl>
              <c:idx val="5"/>
              <c:layout>
                <c:manualLayout>
                  <c:x val="-8.4874821398608132E-3"/>
                  <c:y val="3.83417501837114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887-4C15-B7C3-2C89E51BEC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sr-Latn-R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'B - utjecaj pandemije aspekti'!$A$5:$A$10</c:f>
              <c:strCache>
                <c:ptCount val="6"/>
                <c:pt idx="0">
                  <c:v>Odnosi sa članovima obitelji</c:v>
                </c:pt>
                <c:pt idx="1">
                  <c:v>Odnosi s bliskim prijateljima</c:v>
                </c:pt>
                <c:pt idx="2">
                  <c:v>Bavljenje izvanškolskim aktivnostima i hobijima</c:v>
                </c:pt>
                <c:pt idx="3">
                  <c:v>Bavljenje tjelesnim aktivnostima i sportom</c:v>
                </c:pt>
                <c:pt idx="4">
                  <c:v>Zdravlje</c:v>
                </c:pt>
                <c:pt idx="5">
                  <c:v>Raspoloženje</c:v>
                </c:pt>
              </c:strCache>
            </c:strRef>
          </c:cat>
          <c:val>
            <c:numRef>
              <c:f>'B - utjecaj pandemije aspekti'!$C$5:$C$10</c:f>
              <c:numCache>
                <c:formatCode>General</c:formatCode>
                <c:ptCount val="6"/>
                <c:pt idx="0">
                  <c:v>3.52</c:v>
                </c:pt>
                <c:pt idx="1">
                  <c:v>3.31</c:v>
                </c:pt>
                <c:pt idx="2">
                  <c:v>2.8</c:v>
                </c:pt>
                <c:pt idx="3">
                  <c:v>3.04</c:v>
                </c:pt>
                <c:pt idx="4">
                  <c:v>3.13</c:v>
                </c:pt>
                <c:pt idx="5">
                  <c:v>2.98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3887-4C15-B7C3-2C89E51BEC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9741728"/>
        <c:axId val="2079734656"/>
      </c:lineChart>
      <c:catAx>
        <c:axId val="2079741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sr-Latn-RS"/>
          </a:p>
        </c:txPr>
        <c:crossAx val="2079734656"/>
        <c:crosses val="autoZero"/>
        <c:auto val="1"/>
        <c:lblAlgn val="ctr"/>
        <c:lblOffset val="100"/>
        <c:noMultiLvlLbl val="0"/>
      </c:catAx>
      <c:valAx>
        <c:axId val="2079734656"/>
        <c:scaling>
          <c:orientation val="minMax"/>
          <c:max val="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sr-Latn-RS"/>
          </a:p>
        </c:txPr>
        <c:crossAx val="207974172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0531888645243183"/>
          <c:y val="0.1614890060434615"/>
          <c:w val="0.44553296962340783"/>
          <c:h val="4.506671255360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ambria" panose="02040503050406030204" pitchFamily="18" charset="0"/>
          <a:ea typeface="Cambria" panose="02040503050406030204" pitchFamily="18" charset="0"/>
        </a:defRPr>
      </a:pPr>
      <a:endParaRPr lang="sr-Latn-R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r>
              <a:rPr lang="hr-HR" sz="1400"/>
              <a:t>UTJECAJ PANDEMIJE COVID-19 NA POJEDINE ASPEKTE ŽIVOTA </a:t>
            </a:r>
          </a:p>
          <a:p>
            <a:pPr>
              <a:defRPr/>
            </a:pPr>
            <a:r>
              <a:rPr lang="hr-HR" sz="1400"/>
              <a:t>USPOREDBA ŠK. GOD. 20./21. I ŠK. GOD. 21./22.</a:t>
            </a:r>
          </a:p>
          <a:p>
            <a:pPr>
              <a:defRPr/>
            </a:pPr>
            <a:r>
              <a:rPr lang="hr-HR" sz="1400"/>
              <a:t>7. RAZRED</a:t>
            </a:r>
          </a:p>
        </c:rich>
      </c:tx>
      <c:layout>
        <c:manualLayout>
          <c:xMode val="edge"/>
          <c:yMode val="edge"/>
          <c:x val="0.25447128608923886"/>
          <c:y val="1.28851351907115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5.8539434619852844E-2"/>
          <c:y val="0.20398014048074598"/>
          <c:w val="0.89361092436048617"/>
          <c:h val="0.64126003912432294"/>
        </c:manualLayout>
      </c:layout>
      <c:lineChart>
        <c:grouping val="standard"/>
        <c:varyColors val="0"/>
        <c:ser>
          <c:idx val="0"/>
          <c:order val="0"/>
          <c:tx>
            <c:strRef>
              <c:f>'B - utjecaj pandemije aspekti'!$B$29</c:f>
              <c:strCache>
                <c:ptCount val="1"/>
                <c:pt idx="0">
                  <c:v>2020./2021.</c:v>
                </c:pt>
              </c:strCache>
            </c:strRef>
          </c:tx>
          <c:spPr>
            <a:ln w="28575" cap="rnd">
              <a:solidFill>
                <a:schemeClr val="accent5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40000"/>
                  <a:lumOff val="60000"/>
                </a:schemeClr>
              </a:solidFill>
              <a:ln w="9525">
                <a:solidFill>
                  <a:schemeClr val="accent5">
                    <a:lumMod val="40000"/>
                    <a:lumOff val="6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9726695436570796E-2"/>
                  <c:y val="4.4877581280160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9A-441F-8282-A1D3FA452628}"/>
                </c:ext>
              </c:extLst>
            </c:dLbl>
            <c:dLbl>
              <c:idx val="1"/>
              <c:layout>
                <c:manualLayout>
                  <c:x val="-2.7235658152205931E-2"/>
                  <c:y val="4.23054403211652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29A-441F-8282-A1D3FA452628}"/>
                </c:ext>
              </c:extLst>
            </c:dLbl>
            <c:dLbl>
              <c:idx val="2"/>
              <c:layout>
                <c:manualLayout>
                  <c:x val="-2.7179291660429726E-2"/>
                  <c:y val="4.23054403211652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29A-441F-8282-A1D3FA452628}"/>
                </c:ext>
              </c:extLst>
            </c:dLbl>
            <c:dLbl>
              <c:idx val="3"/>
              <c:layout>
                <c:manualLayout>
                  <c:x val="-2.0978189222509977E-2"/>
                  <c:y val="3.2016876485183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29A-441F-8282-A1D3FA452628}"/>
                </c:ext>
              </c:extLst>
            </c:dLbl>
            <c:dLbl>
              <c:idx val="4"/>
              <c:layout>
                <c:manualLayout>
                  <c:x val="-2.0978189222509977E-2"/>
                  <c:y val="-4.77194932436743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29A-441F-8282-A1D3FA4526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sr-Latn-R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'B - utjecaj pandemije aspekti'!$A$30:$A$35</c:f>
              <c:strCache>
                <c:ptCount val="6"/>
                <c:pt idx="0">
                  <c:v>Odnosi sa članovima obitelji</c:v>
                </c:pt>
                <c:pt idx="1">
                  <c:v>Odnosi s bliskim prijateljima</c:v>
                </c:pt>
                <c:pt idx="2">
                  <c:v>Bavljenje izvanškolskim aktivnostima i hobijima</c:v>
                </c:pt>
                <c:pt idx="3">
                  <c:v>Bavljenje tjelesnim aktivnostima i sportom</c:v>
                </c:pt>
                <c:pt idx="4">
                  <c:v>Zdravlje</c:v>
                </c:pt>
                <c:pt idx="5">
                  <c:v>Raspoloženje</c:v>
                </c:pt>
              </c:strCache>
            </c:strRef>
          </c:cat>
          <c:val>
            <c:numRef>
              <c:f>'B - utjecaj pandemije aspekti'!$B$30:$B$35</c:f>
              <c:numCache>
                <c:formatCode>General</c:formatCode>
                <c:ptCount val="6"/>
                <c:pt idx="0">
                  <c:v>3.27</c:v>
                </c:pt>
                <c:pt idx="1">
                  <c:v>3.27</c:v>
                </c:pt>
                <c:pt idx="2">
                  <c:v>2.69</c:v>
                </c:pt>
                <c:pt idx="3">
                  <c:v>2.71</c:v>
                </c:pt>
                <c:pt idx="4">
                  <c:v>3.3</c:v>
                </c:pt>
                <c:pt idx="5">
                  <c:v>2.74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29A-441F-8282-A1D3FA452628}"/>
            </c:ext>
          </c:extLst>
        </c:ser>
        <c:ser>
          <c:idx val="1"/>
          <c:order val="1"/>
          <c:tx>
            <c:strRef>
              <c:f>'B - utjecaj pandemije aspekti'!$C$29</c:f>
              <c:strCache>
                <c:ptCount val="1"/>
                <c:pt idx="0">
                  <c:v>2021./2022.</c:v>
                </c:pt>
              </c:strCache>
            </c:strRef>
          </c:tx>
          <c:spPr>
            <a:ln w="28575" cap="rnd">
              <a:solidFill>
                <a:schemeClr val="accent5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75000"/>
                </a:schemeClr>
              </a:solidFill>
              <a:ln w="9525">
                <a:solidFill>
                  <a:schemeClr val="accent5">
                    <a:lumMod val="75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4732670580327524E-2"/>
                  <c:y val="-5.25938016263627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29A-441F-8282-A1D3FA452628}"/>
                </c:ext>
              </c:extLst>
            </c:dLbl>
            <c:dLbl>
              <c:idx val="1"/>
              <c:layout>
                <c:manualLayout>
                  <c:x val="-2.2229683008449207E-2"/>
                  <c:y val="-3.7160955872390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29A-441F-8282-A1D3FA452628}"/>
                </c:ext>
              </c:extLst>
            </c:dLbl>
            <c:dLbl>
              <c:idx val="2"/>
              <c:layout>
                <c:manualLayout>
                  <c:x val="-1.8475201650631615E-2"/>
                  <c:y val="-3.97330968313856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29A-441F-8282-A1D3FA452628}"/>
                </c:ext>
              </c:extLst>
            </c:dLbl>
            <c:dLbl>
              <c:idx val="3"/>
              <c:layout>
                <c:manualLayout>
                  <c:x val="-2.7179291660429726E-2"/>
                  <c:y val="-2.68723920364085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29A-441F-8282-A1D3FA452628}"/>
                </c:ext>
              </c:extLst>
            </c:dLbl>
            <c:dLbl>
              <c:idx val="4"/>
              <c:layout>
                <c:manualLayout>
                  <c:x val="-2.2229683008449158E-2"/>
                  <c:y val="4.00032728974722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29A-441F-8282-A1D3FA4526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sr-Latn-R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'B - utjecaj pandemije aspekti'!$A$30:$A$35</c:f>
              <c:strCache>
                <c:ptCount val="6"/>
                <c:pt idx="0">
                  <c:v>Odnosi sa članovima obitelji</c:v>
                </c:pt>
                <c:pt idx="1">
                  <c:v>Odnosi s bliskim prijateljima</c:v>
                </c:pt>
                <c:pt idx="2">
                  <c:v>Bavljenje izvanškolskim aktivnostima i hobijima</c:v>
                </c:pt>
                <c:pt idx="3">
                  <c:v>Bavljenje tjelesnim aktivnostima i sportom</c:v>
                </c:pt>
                <c:pt idx="4">
                  <c:v>Zdravlje</c:v>
                </c:pt>
                <c:pt idx="5">
                  <c:v>Raspoloženje</c:v>
                </c:pt>
              </c:strCache>
            </c:strRef>
          </c:cat>
          <c:val>
            <c:numRef>
              <c:f>'B - utjecaj pandemije aspekti'!$C$30:$C$35</c:f>
              <c:numCache>
                <c:formatCode>General</c:formatCode>
                <c:ptCount val="6"/>
                <c:pt idx="0">
                  <c:v>3.52</c:v>
                </c:pt>
                <c:pt idx="1">
                  <c:v>3.31</c:v>
                </c:pt>
                <c:pt idx="2">
                  <c:v>2.8</c:v>
                </c:pt>
                <c:pt idx="3">
                  <c:v>3.04</c:v>
                </c:pt>
                <c:pt idx="4">
                  <c:v>3.13</c:v>
                </c:pt>
                <c:pt idx="5">
                  <c:v>2.98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429A-441F-8282-A1D3FA4526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9735200"/>
        <c:axId val="2079736288"/>
      </c:lineChart>
      <c:catAx>
        <c:axId val="2079735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sr-Latn-RS"/>
          </a:p>
        </c:txPr>
        <c:crossAx val="2079736288"/>
        <c:crosses val="autoZero"/>
        <c:auto val="1"/>
        <c:lblAlgn val="ctr"/>
        <c:lblOffset val="100"/>
        <c:noMultiLvlLbl val="0"/>
      </c:catAx>
      <c:valAx>
        <c:axId val="2079736288"/>
        <c:scaling>
          <c:orientation val="minMax"/>
          <c:max val="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sr-Latn-RS"/>
          </a:p>
        </c:txPr>
        <c:crossAx val="207973520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6513312335957998"/>
          <c:y val="0.14880770295840698"/>
          <c:w val="0.26440031496062993"/>
          <c:h val="4.66744898450783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ambria" panose="02040503050406030204" pitchFamily="18" charset="0"/>
          <a:ea typeface="Cambria" panose="02040503050406030204" pitchFamily="18" charset="0"/>
        </a:defRPr>
      </a:pPr>
      <a:endParaRPr lang="sr-Latn-R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r>
              <a:rPr lang="hr-HR" sz="1400"/>
              <a:t>UTJECAJ PROMJENA U NASTAVI I ORGANIZACIJI ŠKOLE NA ČIMBENIKE</a:t>
            </a:r>
            <a:r>
              <a:rPr lang="hr-HR" sz="1400" baseline="0"/>
              <a:t> U OBRAZOVNOM PROCESU USPOREDBA SA SVIM ŠKOLAMA ŠK. GOD. 21./22.</a:t>
            </a:r>
          </a:p>
          <a:p>
            <a:pPr>
              <a:defRPr/>
            </a:pPr>
            <a:r>
              <a:rPr lang="hr-HR" sz="1400" baseline="0"/>
              <a:t>7. RAZRED</a:t>
            </a:r>
            <a:endParaRPr lang="hr-HR" sz="1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4.3340024641792776E-2"/>
          <c:y val="0.20174389262245168"/>
          <c:w val="0.94083056174892554"/>
          <c:h val="0.55582193439781213"/>
        </c:manualLayout>
      </c:layout>
      <c:lineChart>
        <c:grouping val="standard"/>
        <c:varyColors val="0"/>
        <c:ser>
          <c:idx val="0"/>
          <c:order val="0"/>
          <c:tx>
            <c:strRef>
              <c:f>'C - promjene u nastavi'!$B$4</c:f>
              <c:strCache>
                <c:ptCount val="1"/>
                <c:pt idx="0">
                  <c:v>NACIONALNI PROSJEK</c:v>
                </c:pt>
              </c:strCache>
            </c:strRef>
          </c:tx>
          <c:spPr>
            <a:ln w="28575" cap="rnd">
              <a:solidFill>
                <a:srgbClr val="FF5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5050"/>
              </a:solidFill>
              <a:ln w="9525">
                <a:solidFill>
                  <a:srgbClr val="FF505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6748251419987807E-2"/>
                  <c:y val="-4.75832719669390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A39-4FCA-9A7A-781D82244BC9}"/>
                </c:ext>
              </c:extLst>
            </c:dLbl>
            <c:dLbl>
              <c:idx val="1"/>
              <c:layout>
                <c:manualLayout>
                  <c:x val="-1.7885931558935381E-2"/>
                  <c:y val="-4.59723501588044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A39-4FCA-9A7A-781D82244BC9}"/>
                </c:ext>
              </c:extLst>
            </c:dLbl>
            <c:dLbl>
              <c:idx val="2"/>
              <c:layout>
                <c:manualLayout>
                  <c:x val="-1.8938647138900623E-2"/>
                  <c:y val="-4.60958023659659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A39-4FCA-9A7A-781D82244BC9}"/>
                </c:ext>
              </c:extLst>
            </c:dLbl>
            <c:dLbl>
              <c:idx val="3"/>
              <c:layout>
                <c:manualLayout>
                  <c:x val="-2.6262498239684552E-2"/>
                  <c:y val="-4.04996620172091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A39-4FCA-9A7A-781D82244BC9}"/>
                </c:ext>
              </c:extLst>
            </c:dLbl>
            <c:dLbl>
              <c:idx val="4"/>
              <c:layout>
                <c:manualLayout>
                  <c:x val="-2.7560625264047404E-2"/>
                  <c:y val="-3.64352355045094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A39-4FCA-9A7A-781D82244BC9}"/>
                </c:ext>
              </c:extLst>
            </c:dLbl>
            <c:dLbl>
              <c:idx val="5"/>
              <c:layout>
                <c:manualLayout>
                  <c:x val="-2.155733934187673E-2"/>
                  <c:y val="4.10769953286720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A39-4FCA-9A7A-781D82244BC9}"/>
                </c:ext>
              </c:extLst>
            </c:dLbl>
            <c:dLbl>
              <c:idx val="6"/>
              <c:layout>
                <c:manualLayout>
                  <c:x val="-2.0278184224322843E-2"/>
                  <c:y val="-2.67476717850362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A39-4FCA-9A7A-781D82244BC9}"/>
                </c:ext>
              </c:extLst>
            </c:dLbl>
            <c:dLbl>
              <c:idx val="7"/>
              <c:layout>
                <c:manualLayout>
                  <c:x val="-2.537210721494634E-2"/>
                  <c:y val="-4.7441258763595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A39-4FCA-9A7A-781D82244BC9}"/>
                </c:ext>
              </c:extLst>
            </c:dLbl>
            <c:dLbl>
              <c:idx val="8"/>
              <c:layout>
                <c:manualLayout>
                  <c:x val="-2.0150213584941089E-2"/>
                  <c:y val="-3.76199018770778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A39-4FCA-9A7A-781D82244BC9}"/>
                </c:ext>
              </c:extLst>
            </c:dLbl>
            <c:dLbl>
              <c:idx val="9"/>
              <c:layout>
                <c:manualLayout>
                  <c:x val="-1.1272027413979252E-2"/>
                  <c:y val="-3.61537990042673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A39-4FCA-9A7A-781D82244B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sr-Latn-R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 - promjene u nastavi'!$A$5:$A$14</c:f>
              <c:strCache>
                <c:ptCount val="10"/>
                <c:pt idx="0">
                  <c:v>Praćenje nastave</c:v>
                </c:pt>
                <c:pt idx="1">
                  <c:v>Radne navike</c:v>
                </c:pt>
                <c:pt idx="2">
                  <c:v>Razumijevanje školskog gradiva</c:v>
                </c:pt>
                <c:pt idx="3">
                  <c:v>Volja za učenjem</c:v>
                </c:pt>
                <c:pt idx="4">
                  <c:v>Ocjene</c:v>
                </c:pt>
                <c:pt idx="5">
                  <c:v>Odnos s drugim učenicima iz razreda</c:v>
                </c:pt>
                <c:pt idx="6">
                  <c:v>Odnos s nastavnicima</c:v>
                </c:pt>
                <c:pt idx="7">
                  <c:v>Znanja i vještine iz školskih predmeta</c:v>
                </c:pt>
                <c:pt idx="8">
                  <c:v>Vještine rada s računalom/tabletom</c:v>
                </c:pt>
                <c:pt idx="9">
                  <c:v>Pripremljenost za srednju školu</c:v>
                </c:pt>
              </c:strCache>
            </c:strRef>
          </c:cat>
          <c:val>
            <c:numRef>
              <c:f>'C - promjene u nastavi'!$B$5:$B$14</c:f>
              <c:numCache>
                <c:formatCode>General</c:formatCode>
                <c:ptCount val="10"/>
                <c:pt idx="0">
                  <c:v>2.85</c:v>
                </c:pt>
                <c:pt idx="1">
                  <c:v>2.87</c:v>
                </c:pt>
                <c:pt idx="2">
                  <c:v>2.66</c:v>
                </c:pt>
                <c:pt idx="3">
                  <c:v>2.36</c:v>
                </c:pt>
                <c:pt idx="4">
                  <c:v>3.29</c:v>
                </c:pt>
                <c:pt idx="5">
                  <c:v>3.27</c:v>
                </c:pt>
                <c:pt idx="6">
                  <c:v>3.24</c:v>
                </c:pt>
                <c:pt idx="7">
                  <c:v>2.92</c:v>
                </c:pt>
                <c:pt idx="8">
                  <c:v>4.01</c:v>
                </c:pt>
                <c:pt idx="9">
                  <c:v>2.84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FA39-4FCA-9A7A-781D82244BC9}"/>
            </c:ext>
          </c:extLst>
        </c:ser>
        <c:ser>
          <c:idx val="1"/>
          <c:order val="1"/>
          <c:tx>
            <c:strRef>
              <c:f>'C - promjene u nastavi'!$C$4</c:f>
              <c:strCache>
                <c:ptCount val="1"/>
                <c:pt idx="0">
                  <c:v>OSNOVNA ŠKOLA KAJZERICA</c:v>
                </c:pt>
              </c:strCache>
            </c:strRef>
          </c:tx>
          <c:spPr>
            <a:ln w="28575" cap="rnd">
              <a:solidFill>
                <a:srgbClr val="4472C4">
                  <a:lumMod val="75000"/>
                </a:srgb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4472C4">
                  <a:lumMod val="75000"/>
                </a:srgbClr>
              </a:solidFill>
              <a:ln w="9525">
                <a:solidFill>
                  <a:srgbClr val="4472C4">
                    <a:lumMod val="75000"/>
                  </a:srgb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8203069990142224E-2"/>
                  <c:y val="3.51579799765699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A39-4FCA-9A7A-781D82244BC9}"/>
                </c:ext>
              </c:extLst>
            </c:dLbl>
            <c:dLbl>
              <c:idx val="1"/>
              <c:layout>
                <c:manualLayout>
                  <c:x val="-1.9108576256865229E-2"/>
                  <c:y val="2.94701137745900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A39-4FCA-9A7A-781D82244BC9}"/>
                </c:ext>
              </c:extLst>
            </c:dLbl>
            <c:dLbl>
              <c:idx val="2"/>
              <c:layout>
                <c:manualLayout>
                  <c:x val="-2.2764774914331359E-2"/>
                  <c:y val="2.98199669700598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A39-4FCA-9A7A-781D82244BC9}"/>
                </c:ext>
              </c:extLst>
            </c:dLbl>
            <c:dLbl>
              <c:idx val="3"/>
              <c:layout>
                <c:manualLayout>
                  <c:x val="-1.2510632305309112E-2"/>
                  <c:y val="3.49896360577134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A39-4FCA-9A7A-781D82244BC9}"/>
                </c:ext>
              </c:extLst>
            </c:dLbl>
            <c:dLbl>
              <c:idx val="4"/>
              <c:layout>
                <c:manualLayout>
                  <c:x val="-1.5550298080082705E-2"/>
                  <c:y val="3.45262586297840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A39-4FCA-9A7A-781D82244BC9}"/>
                </c:ext>
              </c:extLst>
            </c:dLbl>
            <c:dLbl>
              <c:idx val="5"/>
              <c:layout>
                <c:manualLayout>
                  <c:x val="-2.139585973806515E-2"/>
                  <c:y val="-3.6093799504982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A39-4FCA-9A7A-781D82244BC9}"/>
                </c:ext>
              </c:extLst>
            </c:dLbl>
            <c:dLbl>
              <c:idx val="6"/>
              <c:layout>
                <c:manualLayout>
                  <c:x val="-2.0278184224322843E-2"/>
                  <c:y val="2.67478883530995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A39-4FCA-9A7A-781D82244BC9}"/>
                </c:ext>
              </c:extLst>
            </c:dLbl>
            <c:dLbl>
              <c:idx val="7"/>
              <c:layout>
                <c:manualLayout>
                  <c:x val="-1.4424353377458661E-2"/>
                  <c:y val="2.75872517898410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A39-4FCA-9A7A-781D82244BC9}"/>
                </c:ext>
              </c:extLst>
            </c:dLbl>
            <c:dLbl>
              <c:idx val="8"/>
              <c:layout>
                <c:manualLayout>
                  <c:x val="-2.0150213584941089E-2"/>
                  <c:y val="4.03611020224578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A39-4FCA-9A7A-781D82244BC9}"/>
                </c:ext>
              </c:extLst>
            </c:dLbl>
            <c:dLbl>
              <c:idx val="9"/>
              <c:layout>
                <c:manualLayout>
                  <c:x val="-1.0330563770360983E-2"/>
                  <c:y val="2.88204789082334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FA39-4FCA-9A7A-781D82244B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sr-Latn-R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 - promjene u nastavi'!$A$5:$A$14</c:f>
              <c:strCache>
                <c:ptCount val="10"/>
                <c:pt idx="0">
                  <c:v>Praćenje nastave</c:v>
                </c:pt>
                <c:pt idx="1">
                  <c:v>Radne navike</c:v>
                </c:pt>
                <c:pt idx="2">
                  <c:v>Razumijevanje školskog gradiva</c:v>
                </c:pt>
                <c:pt idx="3">
                  <c:v>Volja za učenjem</c:v>
                </c:pt>
                <c:pt idx="4">
                  <c:v>Ocjene</c:v>
                </c:pt>
                <c:pt idx="5">
                  <c:v>Odnos s drugim učenicima iz razreda</c:v>
                </c:pt>
                <c:pt idx="6">
                  <c:v>Odnos s nastavnicima</c:v>
                </c:pt>
                <c:pt idx="7">
                  <c:v>Znanja i vještine iz školskih predmeta</c:v>
                </c:pt>
                <c:pt idx="8">
                  <c:v>Vještine rada s računalom/tabletom</c:v>
                </c:pt>
                <c:pt idx="9">
                  <c:v>Pripremljenost za srednju školu</c:v>
                </c:pt>
              </c:strCache>
            </c:strRef>
          </c:cat>
          <c:val>
            <c:numRef>
              <c:f>'C - promjene u nastavi'!$C$5:$C$14</c:f>
              <c:numCache>
                <c:formatCode>General</c:formatCode>
                <c:ptCount val="10"/>
                <c:pt idx="0">
                  <c:v>2.82</c:v>
                </c:pt>
                <c:pt idx="1">
                  <c:v>2.73</c:v>
                </c:pt>
                <c:pt idx="2">
                  <c:v>2.5</c:v>
                </c:pt>
                <c:pt idx="3">
                  <c:v>2.29</c:v>
                </c:pt>
                <c:pt idx="4">
                  <c:v>3.24</c:v>
                </c:pt>
                <c:pt idx="5">
                  <c:v>3.29</c:v>
                </c:pt>
                <c:pt idx="6">
                  <c:v>3.14</c:v>
                </c:pt>
                <c:pt idx="7">
                  <c:v>2.76</c:v>
                </c:pt>
                <c:pt idx="8">
                  <c:v>3.78</c:v>
                </c:pt>
                <c:pt idx="9">
                  <c:v>2.7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FA39-4FCA-9A7A-781D82244B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9732480"/>
        <c:axId val="2079743360"/>
      </c:lineChart>
      <c:catAx>
        <c:axId val="2079732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sr-Latn-RS"/>
          </a:p>
        </c:txPr>
        <c:crossAx val="2079743360"/>
        <c:crosses val="autoZero"/>
        <c:auto val="1"/>
        <c:lblAlgn val="ctr"/>
        <c:lblOffset val="100"/>
        <c:noMultiLvlLbl val="0"/>
      </c:catAx>
      <c:valAx>
        <c:axId val="2079743360"/>
        <c:scaling>
          <c:orientation val="minMax"/>
          <c:max val="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sr-Latn-RS"/>
          </a:p>
        </c:txPr>
        <c:crossAx val="207973248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3803132024764847"/>
          <c:y val="0.14719400131479604"/>
          <c:w val="0.70526829827853199"/>
          <c:h val="5.8461255427183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ambria" panose="02040503050406030204" pitchFamily="18" charset="0"/>
          <a:ea typeface="Cambria" panose="02040503050406030204" pitchFamily="18" charset="0"/>
        </a:defRPr>
      </a:pPr>
      <a:endParaRPr lang="sr-Latn-R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38150" y="1233488"/>
            <a:ext cx="5921375" cy="3332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377363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:notes"/>
          <p:cNvSpPr txBox="1">
            <a:spLocks noGrp="1"/>
          </p:cNvSpPr>
          <p:nvPr>
            <p:ph type="body" idx="1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10:notes"/>
          <p:cNvSpPr txBox="1">
            <a:spLocks noGrp="1"/>
          </p:cNvSpPr>
          <p:nvPr>
            <p:ph type="body" idx="1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3" name="Google Shape;29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11:notes"/>
          <p:cNvSpPr txBox="1">
            <a:spLocks noGrp="1"/>
          </p:cNvSpPr>
          <p:nvPr>
            <p:ph type="body" idx="1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12:notes"/>
          <p:cNvSpPr txBox="1">
            <a:spLocks noGrp="1"/>
          </p:cNvSpPr>
          <p:nvPr>
            <p:ph type="body" idx="1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Google Shape;30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13:notes"/>
          <p:cNvSpPr txBox="1">
            <a:spLocks noGrp="1"/>
          </p:cNvSpPr>
          <p:nvPr>
            <p:ph type="body" idx="1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Google Shape;31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14:notes"/>
          <p:cNvSpPr txBox="1">
            <a:spLocks noGrp="1"/>
          </p:cNvSpPr>
          <p:nvPr>
            <p:ph type="body" idx="1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5" name="Google Shape;31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15:notes"/>
          <p:cNvSpPr txBox="1">
            <a:spLocks noGrp="1"/>
          </p:cNvSpPr>
          <p:nvPr>
            <p:ph type="body" idx="1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16:notes"/>
          <p:cNvSpPr txBox="1">
            <a:spLocks noGrp="1"/>
          </p:cNvSpPr>
          <p:nvPr>
            <p:ph type="body" idx="1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17:notes"/>
          <p:cNvSpPr txBox="1">
            <a:spLocks noGrp="1"/>
          </p:cNvSpPr>
          <p:nvPr>
            <p:ph type="body" idx="1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18:notes"/>
          <p:cNvSpPr txBox="1">
            <a:spLocks noGrp="1"/>
          </p:cNvSpPr>
          <p:nvPr>
            <p:ph type="body" idx="1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19:notes"/>
          <p:cNvSpPr txBox="1">
            <a:spLocks noGrp="1"/>
          </p:cNvSpPr>
          <p:nvPr>
            <p:ph type="body" idx="1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" name="Google Shape;34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:notes"/>
          <p:cNvSpPr txBox="1">
            <a:spLocks noGrp="1"/>
          </p:cNvSpPr>
          <p:nvPr>
            <p:ph type="body" idx="1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20:notes"/>
          <p:cNvSpPr txBox="1">
            <a:spLocks noGrp="1"/>
          </p:cNvSpPr>
          <p:nvPr>
            <p:ph type="body" idx="1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1" name="Google Shape;351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21:notes"/>
          <p:cNvSpPr txBox="1">
            <a:spLocks noGrp="1"/>
          </p:cNvSpPr>
          <p:nvPr>
            <p:ph type="body" idx="1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6" name="Google Shape;356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22:notes"/>
          <p:cNvSpPr txBox="1">
            <a:spLocks noGrp="1"/>
          </p:cNvSpPr>
          <p:nvPr>
            <p:ph type="body" idx="1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2" name="Google Shape;362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23:notes"/>
          <p:cNvSpPr txBox="1">
            <a:spLocks noGrp="1"/>
          </p:cNvSpPr>
          <p:nvPr>
            <p:ph type="body" idx="1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9" name="Google Shape;369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24:notes"/>
          <p:cNvSpPr txBox="1">
            <a:spLocks noGrp="1"/>
          </p:cNvSpPr>
          <p:nvPr>
            <p:ph type="body" idx="1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6" name="Google Shape;376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25:notes"/>
          <p:cNvSpPr txBox="1">
            <a:spLocks noGrp="1"/>
          </p:cNvSpPr>
          <p:nvPr>
            <p:ph type="body" idx="1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2" name="Google Shape;382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26:notes"/>
          <p:cNvSpPr txBox="1">
            <a:spLocks noGrp="1"/>
          </p:cNvSpPr>
          <p:nvPr>
            <p:ph type="body" idx="1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8" name="Google Shape;388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27:notes"/>
          <p:cNvSpPr txBox="1">
            <a:spLocks noGrp="1"/>
          </p:cNvSpPr>
          <p:nvPr>
            <p:ph type="body" idx="1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28:notes"/>
          <p:cNvSpPr txBox="1">
            <a:spLocks noGrp="1"/>
          </p:cNvSpPr>
          <p:nvPr>
            <p:ph type="body" idx="1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2" name="Google Shape;402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29:notes"/>
          <p:cNvSpPr txBox="1">
            <a:spLocks noGrp="1"/>
          </p:cNvSpPr>
          <p:nvPr>
            <p:ph type="body" idx="1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8" name="Google Shape;408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:notes"/>
          <p:cNvSpPr txBox="1">
            <a:spLocks noGrp="1"/>
          </p:cNvSpPr>
          <p:nvPr>
            <p:ph type="body" idx="1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30:notes"/>
          <p:cNvSpPr txBox="1">
            <a:spLocks noGrp="1"/>
          </p:cNvSpPr>
          <p:nvPr>
            <p:ph type="body" idx="1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" name="Google Shape;413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31:notes"/>
          <p:cNvSpPr txBox="1">
            <a:spLocks noGrp="1"/>
          </p:cNvSpPr>
          <p:nvPr>
            <p:ph type="body" idx="1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" name="Google Shape;419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32:notes"/>
          <p:cNvSpPr txBox="1">
            <a:spLocks noGrp="1"/>
          </p:cNvSpPr>
          <p:nvPr>
            <p:ph type="body" idx="1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" name="Google Shape;426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33:notes"/>
          <p:cNvSpPr txBox="1">
            <a:spLocks noGrp="1"/>
          </p:cNvSpPr>
          <p:nvPr>
            <p:ph type="body" idx="1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" name="Google Shape;433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34:notes"/>
          <p:cNvSpPr txBox="1">
            <a:spLocks noGrp="1"/>
          </p:cNvSpPr>
          <p:nvPr>
            <p:ph type="body" idx="1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" name="Google Shape;439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35:notes"/>
          <p:cNvSpPr txBox="1">
            <a:spLocks noGrp="1"/>
          </p:cNvSpPr>
          <p:nvPr>
            <p:ph type="body" idx="1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4" name="Google Shape;444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36:notes"/>
          <p:cNvSpPr txBox="1">
            <a:spLocks noGrp="1"/>
          </p:cNvSpPr>
          <p:nvPr>
            <p:ph type="body" idx="1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0" name="Google Shape;450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37:notes"/>
          <p:cNvSpPr txBox="1">
            <a:spLocks noGrp="1"/>
          </p:cNvSpPr>
          <p:nvPr>
            <p:ph type="body" idx="1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7" name="Google Shape;457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38:notes"/>
          <p:cNvSpPr txBox="1">
            <a:spLocks noGrp="1"/>
          </p:cNvSpPr>
          <p:nvPr>
            <p:ph type="body" idx="1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3" name="Google Shape;463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39:notes"/>
          <p:cNvSpPr txBox="1">
            <a:spLocks noGrp="1"/>
          </p:cNvSpPr>
          <p:nvPr>
            <p:ph type="body" idx="1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8" name="Google Shape;468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4:notes"/>
          <p:cNvSpPr txBox="1">
            <a:spLocks noGrp="1"/>
          </p:cNvSpPr>
          <p:nvPr>
            <p:ph type="body" idx="1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p40:notes"/>
          <p:cNvSpPr txBox="1">
            <a:spLocks noGrp="1"/>
          </p:cNvSpPr>
          <p:nvPr>
            <p:ph type="body" idx="1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4" name="Google Shape;474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41:notes"/>
          <p:cNvSpPr txBox="1">
            <a:spLocks noGrp="1"/>
          </p:cNvSpPr>
          <p:nvPr>
            <p:ph type="body" idx="1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0" name="Google Shape;480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p42:notes"/>
          <p:cNvSpPr txBox="1">
            <a:spLocks noGrp="1"/>
          </p:cNvSpPr>
          <p:nvPr>
            <p:ph type="body" idx="1"/>
          </p:nvPr>
        </p:nvSpPr>
        <p:spPr>
          <a:xfrm>
            <a:off x="666900" y="4715125"/>
            <a:ext cx="5335250" cy="4466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486" name="Google Shape;486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11725" y="744475"/>
            <a:ext cx="4446250" cy="37224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Google Shape;490;p43:notes"/>
          <p:cNvSpPr txBox="1">
            <a:spLocks noGrp="1"/>
          </p:cNvSpPr>
          <p:nvPr>
            <p:ph type="body" idx="1"/>
          </p:nvPr>
        </p:nvSpPr>
        <p:spPr>
          <a:xfrm>
            <a:off x="666900" y="4715125"/>
            <a:ext cx="5335250" cy="4466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491" name="Google Shape;491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11725" y="744475"/>
            <a:ext cx="4446250" cy="37224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p44:notes"/>
          <p:cNvSpPr txBox="1">
            <a:spLocks noGrp="1"/>
          </p:cNvSpPr>
          <p:nvPr>
            <p:ph type="body" idx="1"/>
          </p:nvPr>
        </p:nvSpPr>
        <p:spPr>
          <a:xfrm>
            <a:off x="666900" y="4715125"/>
            <a:ext cx="5335250" cy="4466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497" name="Google Shape;497;p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p45:notes"/>
          <p:cNvSpPr txBox="1">
            <a:spLocks noGrp="1"/>
          </p:cNvSpPr>
          <p:nvPr>
            <p:ph type="body" idx="1"/>
          </p:nvPr>
        </p:nvSpPr>
        <p:spPr>
          <a:xfrm>
            <a:off x="666900" y="4715125"/>
            <a:ext cx="5335250" cy="4466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504" name="Google Shape;504;p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46:notes"/>
          <p:cNvSpPr txBox="1">
            <a:spLocks noGrp="1"/>
          </p:cNvSpPr>
          <p:nvPr>
            <p:ph type="body" idx="1"/>
          </p:nvPr>
        </p:nvSpPr>
        <p:spPr>
          <a:xfrm>
            <a:off x="666900" y="4715125"/>
            <a:ext cx="5335250" cy="4466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510" name="Google Shape;510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47:notes"/>
          <p:cNvSpPr txBox="1">
            <a:spLocks noGrp="1"/>
          </p:cNvSpPr>
          <p:nvPr>
            <p:ph type="body" idx="1"/>
          </p:nvPr>
        </p:nvSpPr>
        <p:spPr>
          <a:xfrm>
            <a:off x="666900" y="4715125"/>
            <a:ext cx="5335250" cy="4466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517" name="Google Shape;517;p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48:notes"/>
          <p:cNvSpPr txBox="1">
            <a:spLocks noGrp="1"/>
          </p:cNvSpPr>
          <p:nvPr>
            <p:ph type="body" idx="1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3" name="Google Shape;523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p49:notes"/>
          <p:cNvSpPr txBox="1">
            <a:spLocks noGrp="1"/>
          </p:cNvSpPr>
          <p:nvPr>
            <p:ph type="body" idx="1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8" name="Google Shape;528;p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5:notes"/>
          <p:cNvSpPr txBox="1">
            <a:spLocks noGrp="1"/>
          </p:cNvSpPr>
          <p:nvPr>
            <p:ph type="body" idx="1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Google Shape;533;p50:notes"/>
          <p:cNvSpPr txBox="1">
            <a:spLocks noGrp="1"/>
          </p:cNvSpPr>
          <p:nvPr>
            <p:ph type="body" idx="1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4" name="Google Shape;534;p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p51:notes"/>
          <p:cNvSpPr txBox="1">
            <a:spLocks noGrp="1"/>
          </p:cNvSpPr>
          <p:nvPr>
            <p:ph type="body" idx="1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0" name="Google Shape;540;p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Google Shape;545;p52:notes"/>
          <p:cNvSpPr txBox="1">
            <a:spLocks noGrp="1"/>
          </p:cNvSpPr>
          <p:nvPr>
            <p:ph type="body" idx="1"/>
          </p:nvPr>
        </p:nvSpPr>
        <p:spPr>
          <a:xfrm>
            <a:off x="666900" y="4715125"/>
            <a:ext cx="5335250" cy="4466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546" name="Google Shape;546;p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p53:notes"/>
          <p:cNvSpPr txBox="1">
            <a:spLocks noGrp="1"/>
          </p:cNvSpPr>
          <p:nvPr>
            <p:ph type="body" idx="1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2" name="Google Shape;552;p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6:notes"/>
          <p:cNvSpPr txBox="1">
            <a:spLocks noGrp="1"/>
          </p:cNvSpPr>
          <p:nvPr>
            <p:ph type="body" idx="1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7:notes"/>
          <p:cNvSpPr txBox="1">
            <a:spLocks noGrp="1"/>
          </p:cNvSpPr>
          <p:nvPr>
            <p:ph type="body" idx="1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8:notes"/>
          <p:cNvSpPr txBox="1">
            <a:spLocks noGrp="1"/>
          </p:cNvSpPr>
          <p:nvPr>
            <p:ph type="body" idx="1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2" name="Google Shape;28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9:notes"/>
          <p:cNvSpPr txBox="1">
            <a:spLocks noGrp="1"/>
          </p:cNvSpPr>
          <p:nvPr>
            <p:ph type="body" idx="1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5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8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88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8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8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8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8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8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8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8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8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5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5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93" name="Google Shape;93;p5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5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5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6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6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9" name="Google Shape;99;p6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6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6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6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5" name="Google Shape;105;p6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6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6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6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1" name="Google Shape;111;p6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6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6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6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6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8" name="Google Shape;118;p6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9" name="Google Shape;119;p6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0" name="Google Shape;120;p6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1" name="Google Shape;121;p6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6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6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6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6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6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6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6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6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36" name="Google Shape;136;p6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37" name="Google Shape;137;p6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6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8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8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6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43" name="Google Shape;143;p6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44" name="Google Shape;144;p6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6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68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0" name="Google Shape;150;p6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6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6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6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6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6" name="Google Shape;156;p6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6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6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5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7" name="Google Shape;167;p5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8" name="Google Shape;168;p5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9" name="Google Shape;169;p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0" name="Google Shape;170;p5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7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3" name="Google Shape;173;p7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74" name="Google Shape;174;p7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5" name="Google Shape;175;p7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6" name="Google Shape;176;p7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7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9" name="Google Shape;179;p7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0" name="Google Shape;180;p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1" name="Google Shape;181;p7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7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7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5" name="Google Shape;185;p7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6" name="Google Shape;186;p7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7" name="Google Shape;187;p7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9" name="Google Shape;189;p7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7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7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93" name="Google Shape;193;p7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4" name="Google Shape;194;p7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95" name="Google Shape;195;p7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6" name="Google Shape;196;p7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7" name="Google Shape;197;p7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8" name="Google Shape;198;p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7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7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7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3" name="Google Shape;203;p7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7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6" name="Google Shape;206;p7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7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8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7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7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211" name="Google Shape;211;p7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12" name="Google Shape;212;p7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7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4" name="Google Shape;214;p7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7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7" name="Google Shape;217;p7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218" name="Google Shape;218;p7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19" name="Google Shape;219;p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0" name="Google Shape;220;p7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1" name="Google Shape;221;p7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7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4" name="Google Shape;224;p78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5" name="Google Shape;225;p7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6" name="Google Shape;226;p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7" name="Google Shape;227;p7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7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0" name="Google Shape;230;p7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1" name="Google Shape;231;p7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2" name="Google Shape;232;p7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3" name="Google Shape;233;p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8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8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8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8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8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8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8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8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8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8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8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8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8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8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8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8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5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5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5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5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5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6" name="Google Shape;86;p5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5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5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5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5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1" name="Google Shape;161;p5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2" name="Google Shape;162;p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3" name="Google Shape;163;p5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4" name="Google Shape;164;p5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mailto:boris@idi.hr" TargetMode="External"/><Relationship Id="rId7" Type="http://schemas.openxmlformats.org/officeDocument/2006/relationships/image" Target="../media/image2.jp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jpg"/><Relationship Id="rId5" Type="http://schemas.openxmlformats.org/officeDocument/2006/relationships/hyperlink" Target="mailto:jana@idi.hr" TargetMode="External"/><Relationship Id="rId4" Type="http://schemas.openxmlformats.org/officeDocument/2006/relationships/hyperlink" Target="mailto:zrinka@idi.hr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"/>
          <p:cNvSpPr/>
          <p:nvPr/>
        </p:nvSpPr>
        <p:spPr>
          <a:xfrm>
            <a:off x="117347" y="348702"/>
            <a:ext cx="12192000" cy="415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36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PROMJENE U ORGANIZACIJI PROCESA ODGOJA I OBRAZOVANJA UZROKOVANE COVID-19 PANDEMIJOM: UČINCI NA OBRAZOVNA ISKUSTVA, DOBROBIT I ASPIRACIJE UČENIKA U REPUBLICI HRVATSKOJ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3600" b="0" i="1" u="none" strike="noStrike" cap="none" dirty="0">
                <a:solidFill>
                  <a:srgbClr val="595959"/>
                </a:solidFill>
                <a:latin typeface="Cambria"/>
                <a:ea typeface="Cambria"/>
                <a:cs typeface="Cambria"/>
                <a:sym typeface="Cambria"/>
              </a:rPr>
              <a:t>2. KVANTITATIVNA ISTRAŽIVAČKA DIONICA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dirty="0">
              <a:solidFill>
                <a:srgbClr val="595959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400" b="1" i="0" u="none" strike="noStrike" cap="none" dirty="0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OSNOVNA ŠKOLA KAJZERICA, ZAGREB</a:t>
            </a:r>
            <a:endParaRPr dirty="0"/>
          </a:p>
        </p:txBody>
      </p:sp>
      <p:sp>
        <p:nvSpPr>
          <p:cNvPr id="239" name="Google Shape;239;p1"/>
          <p:cNvSpPr/>
          <p:nvPr/>
        </p:nvSpPr>
        <p:spPr>
          <a:xfrm>
            <a:off x="1559459" y="4773394"/>
            <a:ext cx="9307777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200" b="0" i="0" u="none" strike="noStrike" cap="none">
                <a:solidFill>
                  <a:srgbClr val="757070"/>
                </a:solidFill>
                <a:latin typeface="Cambria"/>
                <a:ea typeface="Cambria"/>
                <a:cs typeface="Cambria"/>
                <a:sym typeface="Cambria"/>
              </a:rPr>
              <a:t>Izvješće pripremili: Boris Jokić, Zrinka Ristić Dedić i Jana Šimon</a:t>
            </a:r>
            <a:endParaRPr sz="2200" b="0" i="0" u="none" strike="noStrike" cap="none">
              <a:solidFill>
                <a:srgbClr val="75707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240" name="Google Shape;240;p1" descr="memorandum_headIDIZ_CIRO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243633"/>
            <a:ext cx="7562850" cy="1438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p1" descr="https://lh3.googleusercontent.com/eLJeyX4Ret75-CxodYnSQb35bAdv_zahzUSmtFS_33lXC_AzypshQE9lC39ysa4IjcagKE2Hi-fn02cDomVTdIylIIT8StLxe9h6uIds0B2KKUD0wF8uQGxVqGwiA5FUob61EBLiTDd53DCuMJUxIQ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064868" y="5550342"/>
            <a:ext cx="1973386" cy="8248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0"/>
          <p:cNvSpPr txBox="1">
            <a:spLocks noGrp="1"/>
          </p:cNvSpPr>
          <p:nvPr>
            <p:ph type="ctrTitle"/>
          </p:nvPr>
        </p:nvSpPr>
        <p:spPr>
          <a:xfrm>
            <a:off x="369894" y="1438275"/>
            <a:ext cx="11655552" cy="36382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5050"/>
              </a:buClr>
              <a:buSzPts val="6000"/>
              <a:buFont typeface="Cambria"/>
              <a:buNone/>
            </a:pPr>
            <a:r>
              <a:rPr lang="hr-HR">
                <a:solidFill>
                  <a:srgbClr val="FF5050"/>
                </a:solidFill>
                <a:latin typeface="Cambria"/>
                <a:ea typeface="Cambria"/>
                <a:cs typeface="Cambria"/>
                <a:sym typeface="Cambria"/>
              </a:rPr>
              <a:t>VAŠA ŠKOLA</a:t>
            </a:r>
            <a:br>
              <a:rPr lang="hr-HR" sz="4000">
                <a:latin typeface="Cambria"/>
                <a:ea typeface="Cambria"/>
                <a:cs typeface="Cambria"/>
                <a:sym typeface="Cambria"/>
              </a:rPr>
            </a:br>
            <a:r>
              <a:rPr lang="hr-HR" sz="4000">
                <a:latin typeface="Cambria"/>
                <a:ea typeface="Cambria"/>
                <a:cs typeface="Cambria"/>
                <a:sym typeface="Cambria"/>
              </a:rPr>
              <a:t>Učenici 5. razreda – </a:t>
            </a:r>
            <a:r>
              <a:rPr lang="hr-HR" sz="4000" b="1">
                <a:solidFill>
                  <a:srgbClr val="FF5050"/>
                </a:solidFill>
                <a:latin typeface="Cambria"/>
                <a:ea typeface="Cambria"/>
                <a:cs typeface="Cambria"/>
                <a:sym typeface="Cambria"/>
              </a:rPr>
              <a:t>44</a:t>
            </a:r>
            <a:br>
              <a:rPr lang="hr-HR" sz="4000" b="1">
                <a:solidFill>
                  <a:srgbClr val="FF5050"/>
                </a:solidFill>
                <a:latin typeface="Cambria"/>
                <a:ea typeface="Cambria"/>
                <a:cs typeface="Cambria"/>
                <a:sym typeface="Cambria"/>
              </a:rPr>
            </a:br>
            <a:r>
              <a:rPr lang="hr-HR" sz="4000">
                <a:latin typeface="Cambria"/>
                <a:ea typeface="Cambria"/>
                <a:cs typeface="Cambria"/>
                <a:sym typeface="Cambria"/>
              </a:rPr>
              <a:t>Učenici 7. razreda – </a:t>
            </a:r>
            <a:r>
              <a:rPr lang="hr-HR" sz="4000" b="1">
                <a:solidFill>
                  <a:srgbClr val="FF5050"/>
                </a:solidFill>
                <a:latin typeface="Cambria"/>
                <a:ea typeface="Cambria"/>
                <a:cs typeface="Cambria"/>
                <a:sym typeface="Cambria"/>
              </a:rPr>
              <a:t>52</a:t>
            </a:r>
            <a:endParaRPr b="1"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0" name="Google Shape;300;p11"/>
          <p:cNvGraphicFramePr/>
          <p:nvPr/>
        </p:nvGraphicFramePr>
        <p:xfrm>
          <a:off x="260059" y="125729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{B2B47467-3758-479F-B15E-FCAF69C2610F}</a:tableStyleId>
              </a:tblPr>
              <a:tblGrid>
                <a:gridCol w="9414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7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8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TEMATSKA CJELINA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8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IZVOR PODATAKA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1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6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A. UTJECAJ PANDEMIJE COVID-19 NA ŽIVOT UČENIKA</a:t>
                      </a: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5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5. i 7. razredi – ovogodišnji podatci (šk. god. 21./22.) i usporedba s prošlogodišnjim podatcima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1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6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B. UTJECAJ PANDEMIJE COVID-19  NA POJEDINE ASPEKTE ŽIVOTA</a:t>
                      </a: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5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mbria"/>
                        <a:buNone/>
                      </a:pPr>
                      <a:r>
                        <a:rPr lang="hr-HR" sz="14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5. i 7. razredi – ovogodišnji podatci (šk. god. 21./22.) i usporedba s prošlogodišnjim podatcima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1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6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C. UTJECAJ PROMJENA U NASTAVI I ORGANIZACIJI ŠKOLE NA ČIMBENIKE U OBRAZOVNOM PROCESU</a:t>
                      </a: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5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mbria"/>
                        <a:buNone/>
                      </a:pPr>
                      <a:r>
                        <a:rPr lang="hr-HR" sz="14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7. razred – ovogodišnji podatci (šk. god. 21./22.) i usporedba s prošlogodišnjim podatcima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1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mbria"/>
                        <a:buNone/>
                      </a:pPr>
                      <a:r>
                        <a:rPr lang="hr-HR" sz="16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D. TEŠKOĆE PRI ISPUNJAVANJU ŠKOLSKIH OBAVEZA U ŠK. GOD. 2021./2022.</a:t>
                      </a:r>
                      <a:endParaRPr sz="16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5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mbria"/>
                        <a:buNone/>
                      </a:pPr>
                      <a:r>
                        <a:rPr lang="hr-HR" sz="1400" b="0" i="0" u="none" strike="noStrike" cap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7. razred šk. god. 21./22.</a:t>
                      </a:r>
                      <a:endParaRPr sz="14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1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mbria"/>
                        <a:buNone/>
                      </a:pPr>
                      <a:r>
                        <a:rPr lang="hr-HR" sz="16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E. VRIJEME PROVEDENO PRED EKRANIMA U ŠK. GOD. 2021./2022. U USPOREDBI S RAZDOBLJEM PRIJE PANDEMIJE COVID-19</a:t>
                      </a:r>
                      <a:endParaRPr sz="16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5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mbria"/>
                        <a:buNone/>
                      </a:pPr>
                      <a:r>
                        <a:rPr lang="hr-HR" sz="1400" b="0" i="0" u="none" strike="noStrike" cap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5. i 7. razred šk. god. 21./22.</a:t>
                      </a:r>
                      <a:endParaRPr sz="14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01" name="Google Shape;301;p11"/>
          <p:cNvSpPr/>
          <p:nvPr/>
        </p:nvSpPr>
        <p:spPr>
          <a:xfrm>
            <a:off x="167054" y="191199"/>
            <a:ext cx="7021666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4000">
                <a:solidFill>
                  <a:srgbClr val="595959"/>
                </a:solidFill>
                <a:latin typeface="Cambria"/>
                <a:ea typeface="Cambria"/>
                <a:cs typeface="Cambria"/>
                <a:sym typeface="Cambria"/>
              </a:rPr>
              <a:t>TEMATSKE CJELINE IZVJEŠĆA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12"/>
          <p:cNvSpPr/>
          <p:nvPr/>
        </p:nvSpPr>
        <p:spPr>
          <a:xfrm>
            <a:off x="260223" y="65547"/>
            <a:ext cx="11114913" cy="1508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4600">
                <a:solidFill>
                  <a:srgbClr val="595959"/>
                </a:solidFill>
                <a:latin typeface="Cambria"/>
                <a:ea typeface="Cambria"/>
                <a:cs typeface="Cambria"/>
                <a:sym typeface="Cambria"/>
              </a:rPr>
              <a:t>ŠTO JE PRIKAZANO U IZVJEŠĆU I KAKO ČITATI REZULTATE</a:t>
            </a:r>
            <a:endParaRPr/>
          </a:p>
        </p:txBody>
      </p:sp>
      <p:sp>
        <p:nvSpPr>
          <p:cNvPr id="307" name="Google Shape;307;p12"/>
          <p:cNvSpPr/>
          <p:nvPr/>
        </p:nvSpPr>
        <p:spPr>
          <a:xfrm>
            <a:off x="260223" y="1700525"/>
            <a:ext cx="12077700" cy="501675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685800" marR="0" lvl="0" indent="-685800" algn="l" rtl="0">
              <a:spcBef>
                <a:spcPts val="0"/>
              </a:spcBef>
              <a:spcAft>
                <a:spcPts val="0"/>
              </a:spcAft>
              <a:buClr>
                <a:srgbClr val="FF5050"/>
              </a:buClr>
              <a:buSzPts val="2000"/>
              <a:buFont typeface="Noto Sans Symbols"/>
              <a:buChar char="▪"/>
            </a:pPr>
            <a:r>
              <a:rPr lang="hr-HR" sz="2000">
                <a:solidFill>
                  <a:srgbClr val="7F7F7F"/>
                </a:solidFill>
                <a:latin typeface="Cambria"/>
                <a:ea typeface="Cambria"/>
                <a:cs typeface="Cambria"/>
                <a:sym typeface="Cambria"/>
              </a:rPr>
              <a:t>ZA SVAKU TEMATSKU CJELINU PRVO JE PRIKAZANO PITANJE KOJE JE UPUĆENO UČENICIMA TE PONUĐENI ODGOVORI</a:t>
            </a:r>
            <a:endParaRPr/>
          </a:p>
          <a:p>
            <a:pPr marL="685800" marR="0" lvl="0" indent="-685800" algn="l" rtl="0">
              <a:spcBef>
                <a:spcPts val="2400"/>
              </a:spcBef>
              <a:spcAft>
                <a:spcPts val="0"/>
              </a:spcAft>
              <a:buClr>
                <a:srgbClr val="FF5050"/>
              </a:buClr>
              <a:buSzPts val="2000"/>
              <a:buFont typeface="Noto Sans Symbols"/>
              <a:buChar char="▪"/>
            </a:pPr>
            <a:r>
              <a:rPr lang="hr-HR" sz="2000">
                <a:solidFill>
                  <a:srgbClr val="7F7F7F"/>
                </a:solidFill>
                <a:latin typeface="Cambria"/>
                <a:ea typeface="Cambria"/>
                <a:cs typeface="Cambria"/>
                <a:sym typeface="Cambria"/>
              </a:rPr>
              <a:t>PRIKAZ REZULTATA SASTOJI SE OD:</a:t>
            </a:r>
            <a:endParaRPr/>
          </a:p>
          <a:p>
            <a:pPr marL="1143000" marR="0" lvl="1" indent="-685800" algn="l" rtl="0">
              <a:spcBef>
                <a:spcPts val="2400"/>
              </a:spcBef>
              <a:spcAft>
                <a:spcPts val="0"/>
              </a:spcAft>
              <a:buClr>
                <a:srgbClr val="FF5050"/>
              </a:buClr>
              <a:buSzPts val="2000"/>
              <a:buFont typeface="Noto Sans Symbols"/>
              <a:buChar char="▪"/>
            </a:pPr>
            <a:r>
              <a:rPr lang="hr-HR" sz="2000" b="0" i="0" u="none" strike="noStrike" cap="none">
                <a:solidFill>
                  <a:srgbClr val="7F7F7F"/>
                </a:solidFill>
                <a:latin typeface="Cambria"/>
                <a:ea typeface="Cambria"/>
                <a:cs typeface="Cambria"/>
                <a:sym typeface="Cambria"/>
              </a:rPr>
              <a:t>USPOREDBA NACIONALNIH REZULTATA I REZULTATA VAŠE ŠKOLE U ŠK. GOD. 2021./2022. – GRAFIČKI PRIKAZI USPOREDBE PROSJEČNIH VRIJEDNOSTI REZULTATA</a:t>
            </a:r>
            <a:endParaRPr/>
          </a:p>
          <a:p>
            <a:pPr marL="1143000" marR="0" lvl="1" indent="-685800" algn="l" rtl="0">
              <a:spcBef>
                <a:spcPts val="2400"/>
              </a:spcBef>
              <a:spcAft>
                <a:spcPts val="0"/>
              </a:spcAft>
              <a:buClr>
                <a:srgbClr val="FF5050"/>
              </a:buClr>
              <a:buSzPts val="2000"/>
              <a:buFont typeface="Noto Sans Symbols"/>
              <a:buChar char="▪"/>
            </a:pPr>
            <a:r>
              <a:rPr lang="hr-HR" sz="2000" b="0" i="0" u="none" strike="noStrike" cap="none">
                <a:solidFill>
                  <a:srgbClr val="7F7F7F"/>
                </a:solidFill>
                <a:latin typeface="Cambria"/>
                <a:ea typeface="Cambria"/>
                <a:cs typeface="Cambria"/>
                <a:sym typeface="Cambria"/>
              </a:rPr>
              <a:t>ZA PONOVLJENA PITANJA U DVA ISTRAŽIVAČKA VALA: USPOREDBA REZULTATA VAŠE ŠKOLE IZ ŠK. GOD. 2020./2021. I ŠK. GOD. 2021./2022. – GRAFIČKI PRIKAZI USPOREDBE REZULTATA U DVIJE ŠKOLSKE GODINE</a:t>
            </a:r>
            <a:endParaRPr/>
          </a:p>
          <a:p>
            <a:pPr marL="1143000" marR="0" lvl="1" indent="-685800" algn="l" rtl="0">
              <a:spcBef>
                <a:spcPts val="2400"/>
              </a:spcBef>
              <a:spcAft>
                <a:spcPts val="0"/>
              </a:spcAft>
              <a:buClr>
                <a:srgbClr val="FF5050"/>
              </a:buClr>
              <a:buSzPts val="2000"/>
              <a:buFont typeface="Noto Sans Symbols"/>
              <a:buChar char="▪"/>
            </a:pPr>
            <a:r>
              <a:rPr lang="hr-HR" sz="2000" b="0" i="0" u="none" strike="noStrike" cap="none">
                <a:solidFill>
                  <a:srgbClr val="7F7F7F"/>
                </a:solidFill>
                <a:latin typeface="Cambria"/>
                <a:ea typeface="Cambria"/>
                <a:cs typeface="Cambria"/>
                <a:sym typeface="Cambria"/>
              </a:rPr>
              <a:t>REZULTATI VAŠIH UČENIKA U ŠK. GOD. 2021./2022. – TABLIČNI PRIKAZI ČESTINE POJEDINIH ODGOVORA UČENIKA</a:t>
            </a:r>
            <a:endParaRPr/>
          </a:p>
          <a:p>
            <a:pPr marL="685800" marR="0" lvl="0" indent="-685800" algn="l" rtl="0">
              <a:spcBef>
                <a:spcPts val="2400"/>
              </a:spcBef>
              <a:spcAft>
                <a:spcPts val="0"/>
              </a:spcAft>
              <a:buClr>
                <a:srgbClr val="FF5050"/>
              </a:buClr>
              <a:buSzPts val="2000"/>
              <a:buFont typeface="Noto Sans Symbols"/>
              <a:buChar char="▪"/>
            </a:pPr>
            <a:r>
              <a:rPr lang="hr-HR" sz="2000">
                <a:solidFill>
                  <a:srgbClr val="7F7F7F"/>
                </a:solidFill>
                <a:latin typeface="Cambria"/>
                <a:ea typeface="Cambria"/>
                <a:cs typeface="Cambria"/>
                <a:sym typeface="Cambria"/>
              </a:rPr>
              <a:t>NA SAMOM KRAJU IZVJEŠĆA NALAZI SE KRATKA INTERPRETACIJA SVIH REZULTATA</a:t>
            </a:r>
            <a:endParaRPr sz="2000" b="1">
              <a:solidFill>
                <a:srgbClr val="7F7F7F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13"/>
          <p:cNvSpPr txBox="1">
            <a:spLocks noGrp="1"/>
          </p:cNvSpPr>
          <p:nvPr>
            <p:ph type="ctrTitle"/>
          </p:nvPr>
        </p:nvSpPr>
        <p:spPr>
          <a:xfrm>
            <a:off x="268224" y="1230279"/>
            <a:ext cx="11655552" cy="30210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mbria"/>
              <a:buNone/>
            </a:pPr>
            <a:r>
              <a:rPr lang="hr-HR">
                <a:latin typeface="Cambria"/>
                <a:ea typeface="Cambria"/>
                <a:cs typeface="Cambria"/>
                <a:sym typeface="Cambria"/>
              </a:rPr>
              <a:t>A. UTJECAJ PANDEMIJE COVID-19 NA ŽIVOT UČENIKA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14"/>
          <p:cNvSpPr txBox="1"/>
          <p:nvPr/>
        </p:nvSpPr>
        <p:spPr>
          <a:xfrm>
            <a:off x="136991" y="1053326"/>
            <a:ext cx="12286540" cy="3531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0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UČENICI SU PITANI: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3000" b="1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NA KOJI JE NAČIN PANDEMIJA COVID-19 UTJECALA NA TVOJ ŽIVOT?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0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PONUĐENI ODGOVORI SU BILI: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900" b="1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JAKO LOŠE – LOŠE – NI LOŠE NI DOBRO – DOBRO – JAKO DOBRO</a:t>
            </a:r>
            <a:endParaRPr/>
          </a:p>
        </p:txBody>
      </p:sp>
      <p:sp>
        <p:nvSpPr>
          <p:cNvPr id="318" name="Google Shape;318;p14"/>
          <p:cNvSpPr txBox="1"/>
          <p:nvPr/>
        </p:nvSpPr>
        <p:spPr>
          <a:xfrm>
            <a:off x="136991" y="279918"/>
            <a:ext cx="1141586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400" b="1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A. UTJECAJ PANDEMIJE COVID-19 NA ŽIVOT UČENIKA: </a:t>
            </a:r>
            <a:r>
              <a:rPr lang="hr-HR" sz="2400" b="1">
                <a:solidFill>
                  <a:srgbClr val="C00000"/>
                </a:solidFill>
                <a:latin typeface="Cambria"/>
                <a:ea typeface="Cambria"/>
                <a:cs typeface="Cambria"/>
                <a:sym typeface="Cambria"/>
              </a:rPr>
              <a:t>5. RAZRED</a:t>
            </a:r>
            <a:endParaRPr sz="2200" b="1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15"/>
          <p:cNvSpPr txBox="1"/>
          <p:nvPr/>
        </p:nvSpPr>
        <p:spPr>
          <a:xfrm>
            <a:off x="136991" y="279918"/>
            <a:ext cx="11415862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2400"/>
              <a:buFont typeface="Cambria"/>
              <a:buAutoNum type="alphaUcPeriod"/>
            </a:pPr>
            <a:r>
              <a:rPr lang="hr-HR" sz="2400" b="1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UTJECAJ PANDEMIJE COVID-19 NA ŽIVOT UČENIKA: </a:t>
            </a:r>
            <a:r>
              <a:rPr lang="hr-HR" sz="2400" b="1">
                <a:solidFill>
                  <a:srgbClr val="C00000"/>
                </a:solidFill>
                <a:latin typeface="Cambria"/>
                <a:ea typeface="Cambria"/>
                <a:cs typeface="Cambria"/>
                <a:sym typeface="Cambria"/>
              </a:rPr>
              <a:t>5. RAZRED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400" b="1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USPOREDBA REZULTATA VAŠE ŠKOLE S NACIONALNIM PROSJEKOM U ŠK. GOD. 2021./2022.</a:t>
            </a:r>
            <a:endParaRPr sz="2400" b="1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24" name="Google Shape;324;p15"/>
          <p:cNvGraphicFramePr/>
          <p:nvPr/>
        </p:nvGraphicFramePr>
        <p:xfrm>
          <a:off x="2507796" y="1480247"/>
          <a:ext cx="7176408" cy="4272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16"/>
          <p:cNvSpPr txBox="1"/>
          <p:nvPr/>
        </p:nvSpPr>
        <p:spPr>
          <a:xfrm>
            <a:off x="136991" y="279918"/>
            <a:ext cx="11415862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2400"/>
              <a:buFont typeface="Cambria"/>
              <a:buAutoNum type="alphaUcPeriod"/>
            </a:pPr>
            <a:r>
              <a:rPr lang="hr-HR" sz="2400" b="1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UTJECAJ PANDEMIJE COVID-19 NA ŽIVOT UČENIKA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400" b="1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USPOREDBA ODGOVORA UČENIKA VAŠE ŠKOLE U ŠK. GOD. 2020./2021. I ŠK. GOD. 2021./2022. (4. – 5. RAZRED)</a:t>
            </a:r>
            <a:endParaRPr sz="2200" b="1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30" name="Google Shape;330;p16"/>
          <p:cNvGraphicFramePr/>
          <p:nvPr/>
        </p:nvGraphicFramePr>
        <p:xfrm>
          <a:off x="2503033" y="1627641"/>
          <a:ext cx="7185933" cy="4339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17"/>
          <p:cNvSpPr txBox="1"/>
          <p:nvPr/>
        </p:nvSpPr>
        <p:spPr>
          <a:xfrm>
            <a:off x="136991" y="1053326"/>
            <a:ext cx="12286540" cy="3531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0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UČENICI SU PITANI: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3000" b="1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NA KOJI JE NAČIN PANDEMIJA COVID-19 UTJECALA NA TVOJ ŽIVOT?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0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PONUĐENI ODGOVORI SU BILI: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900" b="1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IZRAZITO NEGATIVNO – NEGATIVNO – NI NEGATIVNO NI POZITIVNO – POZITIVNO – IZRAZITO POZITIVNO</a:t>
            </a:r>
            <a:endParaRPr/>
          </a:p>
        </p:txBody>
      </p:sp>
      <p:sp>
        <p:nvSpPr>
          <p:cNvPr id="336" name="Google Shape;336;p17"/>
          <p:cNvSpPr txBox="1"/>
          <p:nvPr/>
        </p:nvSpPr>
        <p:spPr>
          <a:xfrm>
            <a:off x="136991" y="279918"/>
            <a:ext cx="1141586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400" b="1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A. UTJECAJ PANDEMIJE COVID-19 NA ŽIVOT UČENIKA: </a:t>
            </a:r>
            <a:r>
              <a:rPr lang="hr-HR" sz="2400" b="1">
                <a:solidFill>
                  <a:srgbClr val="C00000"/>
                </a:solidFill>
                <a:latin typeface="Cambria"/>
                <a:ea typeface="Cambria"/>
                <a:cs typeface="Cambria"/>
                <a:sym typeface="Cambria"/>
              </a:rPr>
              <a:t>7. RAZRED</a:t>
            </a:r>
            <a:endParaRPr sz="2200" b="1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18"/>
          <p:cNvSpPr txBox="1"/>
          <p:nvPr/>
        </p:nvSpPr>
        <p:spPr>
          <a:xfrm>
            <a:off x="136991" y="279918"/>
            <a:ext cx="11415862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2400"/>
              <a:buFont typeface="Cambria"/>
              <a:buAutoNum type="alphaUcPeriod"/>
            </a:pPr>
            <a:r>
              <a:rPr lang="hr-HR" sz="2400" b="1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UTJECAJ PANDEMIJE COVID-19 NA ŽIVOT UČENIKA: </a:t>
            </a:r>
            <a:r>
              <a:rPr lang="hr-HR" sz="2400" b="1">
                <a:solidFill>
                  <a:srgbClr val="C00000"/>
                </a:solidFill>
                <a:latin typeface="Cambria"/>
                <a:ea typeface="Cambria"/>
                <a:cs typeface="Cambria"/>
                <a:sym typeface="Cambria"/>
              </a:rPr>
              <a:t>7. RAZRED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400" b="1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USPOREDBA REZULTATA VAŠE ŠKOLE S NACIONALNIM PROSJEKOM U ŠK. GOD. 2021./2022.</a:t>
            </a:r>
            <a:endParaRPr sz="2400" b="1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42" name="Google Shape;342;p18"/>
          <p:cNvGraphicFramePr/>
          <p:nvPr/>
        </p:nvGraphicFramePr>
        <p:xfrm>
          <a:off x="2493763" y="1548209"/>
          <a:ext cx="7204474" cy="4155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19"/>
          <p:cNvSpPr txBox="1"/>
          <p:nvPr/>
        </p:nvSpPr>
        <p:spPr>
          <a:xfrm>
            <a:off x="136991" y="279918"/>
            <a:ext cx="11415862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2400"/>
              <a:buFont typeface="Cambria"/>
              <a:buAutoNum type="alphaUcPeriod"/>
            </a:pPr>
            <a:r>
              <a:rPr lang="hr-HR" sz="2400" b="1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UTJECAJ PANDEMIJE COVID-19 NA ŽIVOT UČENIKA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400" b="1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USPOREDBA ODGOVORA UČENIKA VAŠE ŠKOLE U ŠK. GOD. 2020./2021. I ŠK. GOD. 2021./2022. (6. – 7. RAZRED)</a:t>
            </a:r>
            <a:endParaRPr sz="2200" b="1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48" name="Google Shape;348;p19"/>
          <p:cNvGraphicFramePr/>
          <p:nvPr/>
        </p:nvGraphicFramePr>
        <p:xfrm>
          <a:off x="2489000" y="1667272"/>
          <a:ext cx="7213999" cy="42219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"/>
          <p:cNvSpPr/>
          <p:nvPr/>
        </p:nvSpPr>
        <p:spPr>
          <a:xfrm>
            <a:off x="-29206" y="989824"/>
            <a:ext cx="11693769" cy="5755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rgbClr val="FF5050"/>
              </a:buClr>
              <a:buSzPts val="2400"/>
              <a:buFont typeface="Noto Sans Symbols"/>
              <a:buChar char="▪"/>
            </a:pPr>
            <a:r>
              <a:rPr lang="hr-HR" sz="2400" b="0" i="0" u="none" strike="noStrike" cap="none">
                <a:solidFill>
                  <a:srgbClr val="7F7F7F"/>
                </a:solidFill>
                <a:latin typeface="Cambria"/>
                <a:ea typeface="Cambria"/>
                <a:cs typeface="Cambria"/>
                <a:sym typeface="Cambria"/>
              </a:rPr>
              <a:t>Znanstveno-istraživački projekt financiran od Ministarstva znanosti i obrazovanja provodio se od ožujka 2021. do prosinca 2021. godine.</a:t>
            </a:r>
            <a:endParaRPr/>
          </a:p>
          <a:p>
            <a:pPr marL="742950" marR="0" lvl="1" indent="-285750" algn="l" rtl="0">
              <a:spcBef>
                <a:spcPts val="1200"/>
              </a:spcBef>
              <a:spcAft>
                <a:spcPts val="0"/>
              </a:spcAft>
              <a:buClr>
                <a:srgbClr val="FF5050"/>
              </a:buClr>
              <a:buSzPts val="2400"/>
              <a:buFont typeface="Noto Sans Symbols"/>
              <a:buChar char="▪"/>
            </a:pPr>
            <a:r>
              <a:rPr lang="hr-HR" sz="2400" b="0" i="0" u="none" strike="noStrike" cap="none">
                <a:solidFill>
                  <a:srgbClr val="7F7F7F"/>
                </a:solidFill>
                <a:latin typeface="Cambria"/>
                <a:ea typeface="Cambria"/>
                <a:cs typeface="Cambria"/>
                <a:sym typeface="Cambria"/>
              </a:rPr>
              <a:t>Kao nastavak tog projekta, od kolovoza 2021. do veljače 2023. godine provodi se znanstveno-istraživački projekt financiran od Hrvatske zaklade za znanost.</a:t>
            </a:r>
            <a:endParaRPr/>
          </a:p>
          <a:p>
            <a:pPr marL="742950" marR="0" lvl="1" indent="-285750" algn="l" rtl="0">
              <a:spcBef>
                <a:spcPts val="1200"/>
              </a:spcBef>
              <a:spcAft>
                <a:spcPts val="0"/>
              </a:spcAft>
              <a:buClr>
                <a:srgbClr val="FF5050"/>
              </a:buClr>
              <a:buSzPts val="2400"/>
              <a:buFont typeface="Noto Sans Symbols"/>
              <a:buChar char="▪"/>
            </a:pPr>
            <a:r>
              <a:rPr lang="hr-HR" sz="2400" b="0" i="0" u="none" strike="noStrike" cap="none">
                <a:solidFill>
                  <a:srgbClr val="7F7F7F"/>
                </a:solidFill>
                <a:latin typeface="Cambria"/>
                <a:ea typeface="Cambria"/>
                <a:cs typeface="Cambria"/>
                <a:sym typeface="Cambria"/>
              </a:rPr>
              <a:t>Cilj je projekta uspostaviti znanstveno praćenje učinaka pandemije i potresa na organizaciju odgojno-obrazovnih procesa i dobrobit učenika i odgojno-obrazovnih djelatnika te osigurati osnovu za donošenje na podacima informiranih obrazovnih politika te za razmjenu iskustava između škola. </a:t>
            </a:r>
            <a:endParaRPr/>
          </a:p>
          <a:p>
            <a:pPr marL="742950" marR="0" lvl="1" indent="-285750" algn="l" rtl="0">
              <a:spcBef>
                <a:spcPts val="1200"/>
              </a:spcBef>
              <a:spcAft>
                <a:spcPts val="0"/>
              </a:spcAft>
              <a:buClr>
                <a:srgbClr val="FF5050"/>
              </a:buClr>
              <a:buSzPts val="2400"/>
              <a:buFont typeface="Noto Sans Symbols"/>
              <a:buChar char="▪"/>
            </a:pPr>
            <a:r>
              <a:rPr lang="hr-HR" sz="2400" b="0" i="0" u="none" strike="noStrike" cap="none">
                <a:solidFill>
                  <a:srgbClr val="7F7F7F"/>
                </a:solidFill>
                <a:latin typeface="Cambria"/>
                <a:ea typeface="Cambria"/>
                <a:cs typeface="Cambria"/>
                <a:sym typeface="Cambria"/>
              </a:rPr>
              <a:t>Rezultati projekta bit će osnova za osmišljavanje i uvođenje mjera na sustavnoj razini koje mogu ublažiti poremećaje odgojno-obrazovnih procesa nastale kao posljedica promjena uzrokovanih pandemijom bolesti COVID-19 te osnažiti učenike, odgojno-obrazovne djelatnike i roditelje za uspješno ovladavanje kriznim situacijama u budućnosti.</a:t>
            </a:r>
            <a:endParaRPr sz="2400" b="0" i="0" u="none" strike="noStrike" cap="none">
              <a:solidFill>
                <a:srgbClr val="7F7F7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800100" marR="0" lvl="1" indent="-241300" algn="l" rtl="0">
              <a:spcBef>
                <a:spcPts val="1200"/>
              </a:spcBef>
              <a:spcAft>
                <a:spcPts val="0"/>
              </a:spcAft>
              <a:buClr>
                <a:srgbClr val="2E75B5"/>
              </a:buClr>
              <a:buSzPts val="1600"/>
              <a:buFont typeface="Noto Sans Symbols"/>
              <a:buNone/>
            </a:pPr>
            <a:endParaRPr sz="16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47" name="Google Shape;247;p2"/>
          <p:cNvSpPr/>
          <p:nvPr/>
        </p:nvSpPr>
        <p:spPr>
          <a:xfrm>
            <a:off x="260223" y="65547"/>
            <a:ext cx="11114913" cy="800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4600" b="0" i="0" u="none" strike="noStrike" cap="none">
                <a:solidFill>
                  <a:srgbClr val="595959"/>
                </a:solidFill>
                <a:latin typeface="Cambria"/>
                <a:ea typeface="Cambria"/>
                <a:cs typeface="Cambria"/>
                <a:sym typeface="Cambria"/>
              </a:rPr>
              <a:t>O ISTRAŽIVANJU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20"/>
          <p:cNvSpPr txBox="1">
            <a:spLocks noGrp="1"/>
          </p:cNvSpPr>
          <p:nvPr>
            <p:ph type="ctrTitle"/>
          </p:nvPr>
        </p:nvSpPr>
        <p:spPr>
          <a:xfrm>
            <a:off x="377132" y="1811216"/>
            <a:ext cx="11655552" cy="24847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Cambria"/>
              <a:buNone/>
            </a:pPr>
            <a:r>
              <a:rPr lang="hr-HR">
                <a:latin typeface="Cambria"/>
                <a:ea typeface="Cambria"/>
                <a:cs typeface="Cambria"/>
                <a:sym typeface="Cambria"/>
              </a:rPr>
              <a:t>B. UTJECAJ PANDEMIJE COVID-19 NA POJEDINE ASPEKTE ŽIVOTA</a:t>
            </a:r>
            <a:br>
              <a:rPr lang="hr-HR">
                <a:latin typeface="Cambria"/>
                <a:ea typeface="Cambria"/>
                <a:cs typeface="Cambria"/>
                <a:sym typeface="Cambria"/>
              </a:rPr>
            </a:br>
            <a:endParaRPr sz="36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21"/>
          <p:cNvSpPr txBox="1"/>
          <p:nvPr/>
        </p:nvSpPr>
        <p:spPr>
          <a:xfrm>
            <a:off x="136991" y="1053326"/>
            <a:ext cx="11841960" cy="4685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0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UČENICI SU PITANI: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0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			</a:t>
            </a:r>
            <a:r>
              <a:rPr lang="hr-HR" sz="2000" b="1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KAKO JE PANDEMIJA UTJECALA NA TVOJE?</a:t>
            </a:r>
            <a:endParaRPr/>
          </a:p>
          <a:p>
            <a:pPr marL="4000500" marR="0" lvl="8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hr-HR" sz="16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…odnose sa članovima obitelji</a:t>
            </a:r>
            <a:endParaRPr/>
          </a:p>
          <a:p>
            <a:pPr marL="4000500" marR="0" lvl="8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hr-HR" sz="16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…odnose s bliskim prijateljima</a:t>
            </a:r>
            <a:endParaRPr/>
          </a:p>
          <a:p>
            <a:pPr marL="4000500" marR="0" lvl="8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hr-HR" sz="16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…bavljenje izvanškolskim aktivnostima i hobijima</a:t>
            </a:r>
            <a:endParaRPr/>
          </a:p>
          <a:p>
            <a:pPr marL="4000500" marR="0" lvl="8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hr-HR" sz="16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…bavljenje tjelesnim aktivnostima i sportom</a:t>
            </a:r>
            <a:endParaRPr/>
          </a:p>
          <a:p>
            <a:pPr marL="4000500" marR="0" lvl="8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hr-HR" sz="16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…zdravlje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0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PONUĐENI ODGOVORI SU BILI: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900" b="1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JAKO LOŠE – LOŠE – NI LOŠE NI DOBRO – DOBRO – JAKO DOBRO</a:t>
            </a:r>
            <a:endParaRPr/>
          </a:p>
        </p:txBody>
      </p:sp>
      <p:sp>
        <p:nvSpPr>
          <p:cNvPr id="359" name="Google Shape;359;p21"/>
          <p:cNvSpPr txBox="1"/>
          <p:nvPr/>
        </p:nvSpPr>
        <p:spPr>
          <a:xfrm>
            <a:off x="136991" y="279918"/>
            <a:ext cx="1141586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400" b="1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B. UTJECAJ PANDEMIJE COVID-19  NA POJEDINE ASPEKTE ŽIVOTA: </a:t>
            </a:r>
            <a:r>
              <a:rPr lang="hr-HR" sz="2400" b="1">
                <a:solidFill>
                  <a:srgbClr val="C00000"/>
                </a:solidFill>
                <a:latin typeface="Cambria"/>
                <a:ea typeface="Cambria"/>
                <a:cs typeface="Cambria"/>
                <a:sym typeface="Cambria"/>
              </a:rPr>
              <a:t>5. RAZRED</a:t>
            </a:r>
            <a:endParaRPr sz="2200" b="1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22"/>
          <p:cNvSpPr txBox="1"/>
          <p:nvPr/>
        </p:nvSpPr>
        <p:spPr>
          <a:xfrm>
            <a:off x="136991" y="261630"/>
            <a:ext cx="12055009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400" b="1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B. UTJECAJ PANDEMIJE COVID-19 NA POJEDINE ASPEKTE ŽIVOTA: </a:t>
            </a:r>
            <a:r>
              <a:rPr lang="hr-HR" sz="2400" b="1">
                <a:solidFill>
                  <a:srgbClr val="C00000"/>
                </a:solidFill>
                <a:latin typeface="Cambria"/>
                <a:ea typeface="Cambria"/>
                <a:cs typeface="Cambria"/>
                <a:sym typeface="Cambria"/>
              </a:rPr>
              <a:t>5. RAZRED </a:t>
            </a:r>
            <a:r>
              <a:rPr lang="hr-HR" sz="2400" b="1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USPOREDBA REZULTATA VAŠE ŠKOLE S NACIONALNIM PROSJEKOM U ŠK. GOD. 2021./2022.</a:t>
            </a:r>
            <a:endParaRPr sz="2200" b="1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5" name="Google Shape;365;p22"/>
          <p:cNvSpPr txBox="1"/>
          <p:nvPr/>
        </p:nvSpPr>
        <p:spPr>
          <a:xfrm>
            <a:off x="297764" y="2210197"/>
            <a:ext cx="1381154" cy="394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2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JAKO DOBRO</a:t>
            </a:r>
            <a:endParaRPr/>
          </a:p>
          <a:p>
            <a:pPr marL="0" marR="0" lvl="0" indent="0" algn="ctr" rtl="0">
              <a:spcBef>
                <a:spcPts val="5200"/>
              </a:spcBef>
              <a:spcAft>
                <a:spcPts val="0"/>
              </a:spcAft>
              <a:buNone/>
            </a:pPr>
            <a:r>
              <a:rPr lang="hr-HR" sz="12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DOBRO</a:t>
            </a:r>
            <a:endParaRPr/>
          </a:p>
          <a:p>
            <a:pPr marL="0" marR="0" lvl="0" indent="0" algn="ctr" rtl="0">
              <a:spcBef>
                <a:spcPts val="5400"/>
              </a:spcBef>
              <a:spcAft>
                <a:spcPts val="0"/>
              </a:spcAft>
              <a:buNone/>
            </a:pPr>
            <a:r>
              <a:rPr lang="hr-HR" sz="12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NI LOŠE NI DOBRO</a:t>
            </a:r>
            <a:endParaRPr/>
          </a:p>
          <a:p>
            <a:pPr marL="0" marR="0" lvl="0" indent="0" algn="ctr" rtl="0">
              <a:spcBef>
                <a:spcPts val="5400"/>
              </a:spcBef>
              <a:spcAft>
                <a:spcPts val="0"/>
              </a:spcAft>
              <a:buNone/>
            </a:pPr>
            <a:r>
              <a:rPr lang="hr-HR" sz="12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LOŠE</a:t>
            </a:r>
            <a:endParaRPr/>
          </a:p>
          <a:p>
            <a:pPr marL="0" marR="0" lvl="0" indent="0" algn="ctr" rtl="0">
              <a:spcBef>
                <a:spcPts val="5400"/>
              </a:spcBef>
              <a:spcAft>
                <a:spcPts val="0"/>
              </a:spcAft>
              <a:buNone/>
            </a:pPr>
            <a:r>
              <a:rPr lang="hr-HR" sz="12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JAKO LOŠE</a:t>
            </a:r>
            <a:endParaRPr/>
          </a:p>
        </p:txBody>
      </p:sp>
      <p:graphicFrame>
        <p:nvGraphicFramePr>
          <p:cNvPr id="366" name="Google Shape;366;p22"/>
          <p:cNvGraphicFramePr/>
          <p:nvPr/>
        </p:nvGraphicFramePr>
        <p:xfrm>
          <a:off x="1757465" y="1181100"/>
          <a:ext cx="10136771" cy="567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23"/>
          <p:cNvSpPr txBox="1"/>
          <p:nvPr/>
        </p:nvSpPr>
        <p:spPr>
          <a:xfrm>
            <a:off x="136990" y="279918"/>
            <a:ext cx="12055010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400" b="1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B. UTJECAJ PANDEMIJE COVID-19 NA POJEDINE ASPEKTE ŽIVOTA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400" b="1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USPOREDBA ODGOVORA UČENIKA VAŠE ŠKOLE U ŠK. GOD. 2020./2021. I ŠK. GOD. 2021./2022. (4. – 5. RAZRED)</a:t>
            </a:r>
            <a:endParaRPr sz="2200" b="1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2" name="Google Shape;372;p23"/>
          <p:cNvSpPr txBox="1"/>
          <p:nvPr/>
        </p:nvSpPr>
        <p:spPr>
          <a:xfrm>
            <a:off x="275013" y="2279208"/>
            <a:ext cx="1381154" cy="394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2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JAKO DOBRO</a:t>
            </a:r>
            <a:endParaRPr/>
          </a:p>
          <a:p>
            <a:pPr marL="0" marR="0" lvl="0" indent="0" algn="ctr" rtl="0">
              <a:spcBef>
                <a:spcPts val="5200"/>
              </a:spcBef>
              <a:spcAft>
                <a:spcPts val="0"/>
              </a:spcAft>
              <a:buNone/>
            </a:pPr>
            <a:r>
              <a:rPr lang="hr-HR" sz="12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DOBRO</a:t>
            </a:r>
            <a:endParaRPr/>
          </a:p>
          <a:p>
            <a:pPr marL="0" marR="0" lvl="0" indent="0" algn="ctr" rtl="0">
              <a:spcBef>
                <a:spcPts val="5400"/>
              </a:spcBef>
              <a:spcAft>
                <a:spcPts val="0"/>
              </a:spcAft>
              <a:buNone/>
            </a:pPr>
            <a:r>
              <a:rPr lang="hr-HR" sz="12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NI LOŠE NI DOBRO</a:t>
            </a:r>
            <a:endParaRPr/>
          </a:p>
          <a:p>
            <a:pPr marL="0" marR="0" lvl="0" indent="0" algn="ctr" rtl="0">
              <a:spcBef>
                <a:spcPts val="5400"/>
              </a:spcBef>
              <a:spcAft>
                <a:spcPts val="0"/>
              </a:spcAft>
              <a:buNone/>
            </a:pPr>
            <a:r>
              <a:rPr lang="hr-HR" sz="12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LOŠE</a:t>
            </a:r>
            <a:endParaRPr/>
          </a:p>
          <a:p>
            <a:pPr marL="0" marR="0" lvl="0" indent="0" algn="ctr" rtl="0">
              <a:spcBef>
                <a:spcPts val="5400"/>
              </a:spcBef>
              <a:spcAft>
                <a:spcPts val="0"/>
              </a:spcAft>
              <a:buNone/>
            </a:pPr>
            <a:r>
              <a:rPr lang="hr-HR" sz="12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JAKO LOŠE</a:t>
            </a:r>
            <a:endParaRPr/>
          </a:p>
        </p:txBody>
      </p:sp>
      <p:graphicFrame>
        <p:nvGraphicFramePr>
          <p:cNvPr id="373" name="Google Shape;373;p23"/>
          <p:cNvGraphicFramePr/>
          <p:nvPr/>
        </p:nvGraphicFramePr>
        <p:xfrm>
          <a:off x="1971979" y="1270000"/>
          <a:ext cx="10165742" cy="5638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24"/>
          <p:cNvSpPr txBox="1"/>
          <p:nvPr/>
        </p:nvSpPr>
        <p:spPr>
          <a:xfrm>
            <a:off x="136991" y="279918"/>
            <a:ext cx="11415862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400" b="1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B. UTJECAJ PANDEMIJE COVID-19  NA POJEDINE ASPEKTE ŽIVOTA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400" b="1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UČENICI 5. RAZREDA VAŠE ŠKOLE U ŠK. GOD. 2021./2022.</a:t>
            </a:r>
            <a:endParaRPr sz="2200" b="1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79" name="Google Shape;379;p24"/>
          <p:cNvGraphicFramePr/>
          <p:nvPr/>
        </p:nvGraphicFramePr>
        <p:xfrm>
          <a:off x="136991" y="1528394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{92FBD975-20E9-4A19-BCB2-CC0099335FC7}</a:tableStyleId>
              </a:tblPr>
              <a:tblGrid>
                <a:gridCol w="4336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3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3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3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3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32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507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100" u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JAKO LOŠE</a:t>
                      </a:r>
                      <a:endParaRPr sz="1100" b="0" i="0" u="none" strike="noStrik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100" u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LOŠE</a:t>
                      </a:r>
                      <a:endParaRPr sz="1100" b="0" i="0" u="none" strike="noStrik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100" u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NI LOŠE NI DOBRO</a:t>
                      </a:r>
                      <a:endParaRPr sz="1100" b="0" i="0" u="none" strike="noStrik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100" u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DOBRO</a:t>
                      </a:r>
                      <a:endParaRPr sz="1100" b="0" i="0" u="none" strike="noStrik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100" u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JAKO DOBRO</a:t>
                      </a:r>
                      <a:endParaRPr sz="1100" b="0" i="0" u="none" strike="noStrik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7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u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…odnosi sa članovima obitelji</a:t>
                      </a:r>
                      <a:endParaRPr sz="1400" b="0" i="0" u="none" strike="noStrik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2.3%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6.8%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25.0%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31.8%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34.1%</a:t>
                      </a:r>
                      <a:endParaRPr/>
                    </a:p>
                  </a:txBody>
                  <a:tcPr marL="4775" marR="4775" marT="477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7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u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…odnosi s bliskim prijateljima</a:t>
                      </a:r>
                      <a:endParaRPr sz="1400" b="0" i="0" u="none" strike="noStrik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-</a:t>
                      </a:r>
                      <a:endParaRPr sz="1400" b="0" i="0" u="none" strike="noStrik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13.6%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40.9%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22.7%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22.7%</a:t>
                      </a:r>
                      <a:endParaRPr/>
                    </a:p>
                  </a:txBody>
                  <a:tcPr marL="4775" marR="4775" marT="477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7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u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…bavljenje izvanškolskim aktivnostima i hobijima</a:t>
                      </a:r>
                      <a:endParaRPr sz="1400" b="0" i="0" u="none" strike="noStrik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13.6%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27.3%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22.7%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15.9%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20.5%</a:t>
                      </a:r>
                      <a:endParaRPr/>
                    </a:p>
                  </a:txBody>
                  <a:tcPr marL="4775" marR="4775" marT="477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07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u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…bavljenje tjelesnim aktivnostima i sportom</a:t>
                      </a:r>
                      <a:endParaRPr sz="1400" b="0" i="0" u="none" strike="noStrik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4.5%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25.0%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27.3%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25.0%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18.2%</a:t>
                      </a:r>
                      <a:endParaRPr/>
                    </a:p>
                  </a:txBody>
                  <a:tcPr marL="4775" marR="4775" marT="477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07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u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…zdravlje</a:t>
                      </a:r>
                      <a:endParaRPr sz="1400" b="0" i="0" u="none" strike="noStrik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4.5%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6.8%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38.6%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27.3%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22.7%</a:t>
                      </a:r>
                      <a:endParaRPr/>
                    </a:p>
                  </a:txBody>
                  <a:tcPr marL="4775" marR="4775" marT="477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0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mbria"/>
                        <a:buNone/>
                      </a:pPr>
                      <a:r>
                        <a:rPr lang="hr-HR" sz="1800" u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…</a:t>
                      </a:r>
                      <a:r>
                        <a:rPr lang="hr-HR" sz="1400" u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raspoloženje</a:t>
                      </a:r>
                      <a:endParaRPr sz="1400" b="0" i="0" u="none" strike="noStrik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6.8%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15.9%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47.7%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13.6%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15.9%</a:t>
                      </a:r>
                      <a:endParaRPr/>
                    </a:p>
                  </a:txBody>
                  <a:tcPr marL="4775" marR="4775" marT="477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25"/>
          <p:cNvSpPr txBox="1"/>
          <p:nvPr/>
        </p:nvSpPr>
        <p:spPr>
          <a:xfrm>
            <a:off x="136991" y="1053326"/>
            <a:ext cx="11841960" cy="5055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0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UČENICI SU PITANI: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0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			</a:t>
            </a:r>
            <a:r>
              <a:rPr lang="hr-HR" sz="2000" b="1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KAKO JE PANDEMIJA UTJECALA NA TVOJE?</a:t>
            </a:r>
            <a:endParaRPr/>
          </a:p>
          <a:p>
            <a:pPr marL="4000500" marR="0" lvl="8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hr-HR" sz="16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…odnose sa članovima obitelji</a:t>
            </a:r>
            <a:endParaRPr/>
          </a:p>
          <a:p>
            <a:pPr marL="4000500" marR="0" lvl="8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hr-HR" sz="16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…odnose s bliskim prijateljima</a:t>
            </a:r>
            <a:endParaRPr/>
          </a:p>
          <a:p>
            <a:pPr marL="4000500" marR="0" lvl="8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hr-HR" sz="16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…bavljenje izvanškolskim aktivnostima i hobijima</a:t>
            </a:r>
            <a:endParaRPr/>
          </a:p>
          <a:p>
            <a:pPr marL="4000500" marR="0" lvl="8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hr-HR" sz="16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…bavljenje tjelesnim aktivnostima i sportom</a:t>
            </a:r>
            <a:endParaRPr/>
          </a:p>
          <a:p>
            <a:pPr marL="4000500" marR="0" lvl="8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hr-HR" sz="16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…zdravlje</a:t>
            </a:r>
            <a:endParaRPr/>
          </a:p>
          <a:p>
            <a:pPr marL="4000500" marR="0" lvl="8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hr-HR" sz="16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...raspoloženje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0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PONUĐENI ODGOVORI SU BILI: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900" b="1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IZRAZITO NEGATIVNO – NEGATIVNO – NI NEGATIVNO NI POZITIVNO – POZITIVNO – IZRAZITO POZITIVNO</a:t>
            </a:r>
            <a:endParaRPr/>
          </a:p>
        </p:txBody>
      </p:sp>
      <p:sp>
        <p:nvSpPr>
          <p:cNvPr id="385" name="Google Shape;385;p25"/>
          <p:cNvSpPr txBox="1"/>
          <p:nvPr/>
        </p:nvSpPr>
        <p:spPr>
          <a:xfrm>
            <a:off x="136991" y="279918"/>
            <a:ext cx="1141586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400" b="1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B. UTJECAJ PANDEMIJE COVID-19  NA POJEDINE ASPEKTE ŽIVOTA: </a:t>
            </a:r>
            <a:r>
              <a:rPr lang="hr-HR" sz="2400" b="1">
                <a:solidFill>
                  <a:srgbClr val="C00000"/>
                </a:solidFill>
                <a:latin typeface="Cambria"/>
                <a:ea typeface="Cambria"/>
                <a:cs typeface="Cambria"/>
                <a:sym typeface="Cambria"/>
              </a:rPr>
              <a:t>7. RAZRED</a:t>
            </a:r>
            <a:endParaRPr sz="2200" b="1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26"/>
          <p:cNvSpPr txBox="1"/>
          <p:nvPr/>
        </p:nvSpPr>
        <p:spPr>
          <a:xfrm>
            <a:off x="136991" y="261630"/>
            <a:ext cx="12055009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400" b="1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B. UTJECAJ PANDEMIJE COVID-19 NA POJEDINE ASPEKTE ŽIVOTA: </a:t>
            </a:r>
            <a:r>
              <a:rPr lang="hr-HR" sz="2400" b="1">
                <a:solidFill>
                  <a:srgbClr val="C00000"/>
                </a:solidFill>
                <a:latin typeface="Cambria"/>
                <a:ea typeface="Cambria"/>
                <a:cs typeface="Cambria"/>
                <a:sym typeface="Cambria"/>
              </a:rPr>
              <a:t>7. RAZRED </a:t>
            </a:r>
            <a:r>
              <a:rPr lang="hr-HR" sz="2400" b="1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USPOREDBA REZULTATA VAŠE ŠKOLE S NACIONALNIM PROSJEKOM U ŠK. GOD. 2021./2022.</a:t>
            </a:r>
            <a:endParaRPr sz="2200" b="1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1" name="Google Shape;391;p26"/>
          <p:cNvSpPr txBox="1"/>
          <p:nvPr/>
        </p:nvSpPr>
        <p:spPr>
          <a:xfrm>
            <a:off x="140375" y="2276075"/>
            <a:ext cx="1420448" cy="4134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2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IZRAZITO POZITIVNO</a:t>
            </a:r>
            <a:endParaRPr/>
          </a:p>
          <a:p>
            <a:pPr marL="0" marR="0" lvl="0" indent="0" algn="ctr" rtl="0">
              <a:spcBef>
                <a:spcPts val="5000"/>
              </a:spcBef>
              <a:spcAft>
                <a:spcPts val="0"/>
              </a:spcAft>
              <a:buNone/>
            </a:pPr>
            <a:r>
              <a:rPr lang="hr-HR" sz="12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POZITIVNO</a:t>
            </a:r>
            <a:endParaRPr/>
          </a:p>
          <a:p>
            <a:pPr marL="0" marR="0" lvl="0" indent="0" algn="ctr" rtl="0">
              <a:spcBef>
                <a:spcPts val="5000"/>
              </a:spcBef>
              <a:spcAft>
                <a:spcPts val="0"/>
              </a:spcAft>
              <a:buNone/>
            </a:pPr>
            <a:r>
              <a:rPr lang="hr-HR" sz="12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NI NEGATIVNO NI POZITIVNO</a:t>
            </a:r>
            <a:endParaRPr/>
          </a:p>
          <a:p>
            <a:pPr marL="0" marR="0" lvl="0" indent="0" algn="ctr" rtl="0">
              <a:spcBef>
                <a:spcPts val="5000"/>
              </a:spcBef>
              <a:spcAft>
                <a:spcPts val="0"/>
              </a:spcAft>
              <a:buNone/>
            </a:pPr>
            <a:r>
              <a:rPr lang="hr-HR" sz="12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NEGATIVNO</a:t>
            </a:r>
            <a:endParaRPr/>
          </a:p>
          <a:p>
            <a:pPr marL="0" marR="0" lvl="0" indent="0" algn="ctr" rtl="0">
              <a:spcBef>
                <a:spcPts val="5000"/>
              </a:spcBef>
              <a:spcAft>
                <a:spcPts val="0"/>
              </a:spcAft>
              <a:buNone/>
            </a:pPr>
            <a:r>
              <a:rPr lang="hr-HR" sz="12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IZRAZITO NEGATIVNO</a:t>
            </a:r>
            <a:endParaRPr/>
          </a:p>
        </p:txBody>
      </p:sp>
      <p:graphicFrame>
        <p:nvGraphicFramePr>
          <p:cNvPr id="392" name="Google Shape;392;p26"/>
          <p:cNvGraphicFramePr/>
          <p:nvPr/>
        </p:nvGraphicFramePr>
        <p:xfrm>
          <a:off x="1658849" y="1182559"/>
          <a:ext cx="10118902" cy="5702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27"/>
          <p:cNvSpPr txBox="1"/>
          <p:nvPr/>
        </p:nvSpPr>
        <p:spPr>
          <a:xfrm>
            <a:off x="136990" y="279918"/>
            <a:ext cx="12055010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400" b="1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B. UTJECAJ PANDEMIJE COVID-19 NA POJEDINE ASPEKTE ŽIVOTA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400" b="1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USPOREDBA ODGOVORA UČENIKA VAŠE ŠKOLE U ŠK. GOD. 2020./2021. I ŠK. GOD. 2021./2022. (6. – 7. RAZRED)</a:t>
            </a:r>
            <a:endParaRPr sz="2200" b="1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8" name="Google Shape;398;p27"/>
          <p:cNvSpPr txBox="1"/>
          <p:nvPr/>
        </p:nvSpPr>
        <p:spPr>
          <a:xfrm>
            <a:off x="286512" y="2204338"/>
            <a:ext cx="1381154" cy="4134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2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IZRAZITO POZITIVNO</a:t>
            </a:r>
            <a:endParaRPr/>
          </a:p>
          <a:p>
            <a:pPr marL="0" marR="0" lvl="0" indent="0" algn="ctr" rtl="0">
              <a:spcBef>
                <a:spcPts val="5000"/>
              </a:spcBef>
              <a:spcAft>
                <a:spcPts val="0"/>
              </a:spcAft>
              <a:buNone/>
            </a:pPr>
            <a:r>
              <a:rPr lang="hr-HR" sz="12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POZITIVNO</a:t>
            </a:r>
            <a:endParaRPr/>
          </a:p>
          <a:p>
            <a:pPr marL="0" marR="0" lvl="0" indent="0" algn="ctr" rtl="0">
              <a:spcBef>
                <a:spcPts val="5000"/>
              </a:spcBef>
              <a:spcAft>
                <a:spcPts val="0"/>
              </a:spcAft>
              <a:buNone/>
            </a:pPr>
            <a:r>
              <a:rPr lang="hr-HR" sz="12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NI NEGATIVNO NI POZITIVNO</a:t>
            </a:r>
            <a:endParaRPr/>
          </a:p>
          <a:p>
            <a:pPr marL="0" marR="0" lvl="0" indent="0" algn="ctr" rtl="0">
              <a:spcBef>
                <a:spcPts val="5000"/>
              </a:spcBef>
              <a:spcAft>
                <a:spcPts val="0"/>
              </a:spcAft>
              <a:buNone/>
            </a:pPr>
            <a:r>
              <a:rPr lang="hr-HR" sz="12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NEGATIVNO</a:t>
            </a:r>
            <a:endParaRPr/>
          </a:p>
          <a:p>
            <a:pPr marL="0" marR="0" lvl="0" indent="0" algn="ctr" rtl="0">
              <a:spcBef>
                <a:spcPts val="5000"/>
              </a:spcBef>
              <a:spcAft>
                <a:spcPts val="0"/>
              </a:spcAft>
              <a:buNone/>
            </a:pPr>
            <a:r>
              <a:rPr lang="hr-HR" sz="12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IZRAZITO NEGATIVNO</a:t>
            </a:r>
            <a:endParaRPr/>
          </a:p>
        </p:txBody>
      </p:sp>
      <p:graphicFrame>
        <p:nvGraphicFramePr>
          <p:cNvPr id="399" name="Google Shape;399;p27"/>
          <p:cNvGraphicFramePr/>
          <p:nvPr/>
        </p:nvGraphicFramePr>
        <p:xfrm>
          <a:off x="2044127" y="1301751"/>
          <a:ext cx="10147873" cy="5556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28"/>
          <p:cNvSpPr txBox="1"/>
          <p:nvPr/>
        </p:nvSpPr>
        <p:spPr>
          <a:xfrm>
            <a:off x="136991" y="279918"/>
            <a:ext cx="11415862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400" b="1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B. UTJECAJ PANDEMIJE COVID-19  NA POJEDINE ASPEKTE ŽIVOTA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400" b="1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UČENICI 7. RAZREDA VAŠE ŠKOLE U ŠK. GOD. 2021./2022.</a:t>
            </a:r>
            <a:endParaRPr sz="2200" b="1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405" name="Google Shape;405;p28"/>
          <p:cNvGraphicFramePr/>
          <p:nvPr/>
        </p:nvGraphicFramePr>
        <p:xfrm>
          <a:off x="136991" y="1528394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{92FBD975-20E9-4A19-BCB2-CC0099335FC7}</a:tableStyleId>
              </a:tblPr>
              <a:tblGrid>
                <a:gridCol w="4336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3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3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3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3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32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507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100" u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IZRAZITO NEGATIVNO</a:t>
                      </a:r>
                      <a:endParaRPr sz="1100" b="0" i="0" u="none" strike="noStrik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100" u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NEGATIVNO</a:t>
                      </a:r>
                      <a:endParaRPr sz="1100" b="0" i="0" u="none" strike="noStrik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100" u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NI NEGATIVNO NI POZITIVNO</a:t>
                      </a:r>
                      <a:endParaRPr sz="1100" b="0" i="0" u="none" strike="noStrik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100" u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POZITIVNO</a:t>
                      </a:r>
                      <a:endParaRPr sz="1100" b="0" i="0" u="none" strike="noStrik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100" u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IZRAZITO POZITIVNO</a:t>
                      </a:r>
                      <a:endParaRPr sz="1100" b="0" i="0" u="none" strike="noStrik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7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u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…odnosi sa članovima obitelji</a:t>
                      </a:r>
                      <a:endParaRPr sz="1400" b="0" i="0" u="none" strike="noStrik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1.9%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5.8%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53.8%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15.4%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23.1%</a:t>
                      </a:r>
                      <a:endParaRPr/>
                    </a:p>
                  </a:txBody>
                  <a:tcPr marL="4775" marR="4775" marT="477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7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u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…odnosi s bliskim prijateljima</a:t>
                      </a:r>
                      <a:endParaRPr sz="1400" b="0" i="0" u="none" strike="noStrik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1.9%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13.5%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46.2%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28.8%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9.6%</a:t>
                      </a:r>
                      <a:endParaRPr/>
                    </a:p>
                  </a:txBody>
                  <a:tcPr marL="4775" marR="4775" marT="477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7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u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…bavljenje izvanškolskim aktivnostima i hobijima</a:t>
                      </a:r>
                      <a:endParaRPr sz="1400" b="0" i="0" u="none" strike="noStrik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6.0%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40.0%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34.0%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8.0%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12.0%</a:t>
                      </a:r>
                      <a:endParaRPr/>
                    </a:p>
                  </a:txBody>
                  <a:tcPr marL="4775" marR="4775" marT="477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07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u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…bavljenje tjelesnim aktivnostima i sportom</a:t>
                      </a:r>
                      <a:endParaRPr sz="1400" b="0" i="0" u="none" strike="noStrik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5.9%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25.5%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39.2%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17.6%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11.8%</a:t>
                      </a:r>
                      <a:endParaRPr/>
                    </a:p>
                  </a:txBody>
                  <a:tcPr marL="4775" marR="4775" marT="477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07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u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…zdravlje</a:t>
                      </a:r>
                      <a:endParaRPr sz="1400" b="0" i="0" u="none" strike="noStrik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3.8%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26.9%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38.5%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13.5%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17.3%</a:t>
                      </a:r>
                      <a:endParaRPr/>
                    </a:p>
                  </a:txBody>
                  <a:tcPr marL="4775" marR="4775" marT="477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07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...raspoloženje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13.5%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15.4%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38.5%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25.0%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7.7%</a:t>
                      </a:r>
                      <a:endParaRPr/>
                    </a:p>
                  </a:txBody>
                  <a:tcPr marL="4775" marR="4775" marT="477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29"/>
          <p:cNvSpPr txBox="1">
            <a:spLocks noGrp="1"/>
          </p:cNvSpPr>
          <p:nvPr>
            <p:ph type="ctrTitle"/>
          </p:nvPr>
        </p:nvSpPr>
        <p:spPr>
          <a:xfrm>
            <a:off x="311189" y="1533525"/>
            <a:ext cx="11655552" cy="3311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Cambria"/>
              <a:buNone/>
            </a:pPr>
            <a:r>
              <a:rPr lang="hr-HR">
                <a:latin typeface="Cambria"/>
                <a:ea typeface="Cambria"/>
                <a:cs typeface="Cambria"/>
                <a:sym typeface="Cambria"/>
              </a:rPr>
              <a:t>C. UTJECAJ PROMJENA U NASTAVI I ORGANIZACIJI ŠKOLE NA ČIMBENIKE U OBRAZOVNOM PROCESU</a:t>
            </a:r>
            <a:br>
              <a:rPr lang="hr-HR">
                <a:latin typeface="Cambria"/>
                <a:ea typeface="Cambria"/>
                <a:cs typeface="Cambria"/>
                <a:sym typeface="Cambria"/>
              </a:rPr>
            </a:br>
            <a:endParaRPr sz="36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"/>
          <p:cNvSpPr/>
          <p:nvPr/>
        </p:nvSpPr>
        <p:spPr>
          <a:xfrm>
            <a:off x="702945" y="1231026"/>
            <a:ext cx="11422380" cy="446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685800" marR="0" lvl="0" indent="-685800" algn="l" rtl="0">
              <a:spcBef>
                <a:spcPts val="0"/>
              </a:spcBef>
              <a:spcAft>
                <a:spcPts val="0"/>
              </a:spcAft>
              <a:buClr>
                <a:srgbClr val="FF5050"/>
              </a:buClr>
              <a:buSzPts val="3200"/>
              <a:buFont typeface="Noto Sans Symbols"/>
              <a:buChar char="▪"/>
            </a:pPr>
            <a:r>
              <a:rPr lang="hr-HR" sz="3200">
                <a:solidFill>
                  <a:srgbClr val="595959"/>
                </a:solidFill>
                <a:latin typeface="Cambria"/>
                <a:ea typeface="Cambria"/>
                <a:cs typeface="Cambria"/>
                <a:sym typeface="Cambria"/>
              </a:rPr>
              <a:t>Nacionalni karakter</a:t>
            </a:r>
            <a:endParaRPr/>
          </a:p>
          <a:p>
            <a:pPr marL="685800" marR="0" lvl="0" indent="-685800" algn="l" rtl="0">
              <a:spcBef>
                <a:spcPts val="2400"/>
              </a:spcBef>
              <a:spcAft>
                <a:spcPts val="0"/>
              </a:spcAft>
              <a:buClr>
                <a:srgbClr val="FF5050"/>
              </a:buClr>
              <a:buSzPts val="3200"/>
              <a:buFont typeface="Noto Sans Symbols"/>
              <a:buChar char="▪"/>
            </a:pPr>
            <a:r>
              <a:rPr lang="hr-HR" sz="3200">
                <a:solidFill>
                  <a:srgbClr val="595959"/>
                </a:solidFill>
                <a:latin typeface="Cambria"/>
                <a:ea typeface="Cambria"/>
                <a:cs typeface="Cambria"/>
                <a:sym typeface="Cambria"/>
              </a:rPr>
              <a:t>Potpuna reprezentativnost na svim razinama i u svim vrstama obrazovanja</a:t>
            </a:r>
            <a:endParaRPr/>
          </a:p>
          <a:p>
            <a:pPr marL="685800" marR="0" lvl="0" indent="-685800" algn="l" rtl="0">
              <a:spcBef>
                <a:spcPts val="2400"/>
              </a:spcBef>
              <a:spcAft>
                <a:spcPts val="0"/>
              </a:spcAft>
              <a:buClr>
                <a:srgbClr val="FF5050"/>
              </a:buClr>
              <a:buSzPts val="3200"/>
              <a:buFont typeface="Noto Sans Symbols"/>
              <a:buChar char="▪"/>
            </a:pPr>
            <a:r>
              <a:rPr lang="hr-HR" sz="3200">
                <a:solidFill>
                  <a:srgbClr val="595959"/>
                </a:solidFill>
                <a:latin typeface="Cambria"/>
                <a:ea typeface="Cambria"/>
                <a:cs typeface="Cambria"/>
                <a:sym typeface="Cambria"/>
              </a:rPr>
              <a:t>Jasna potreba svih u sustavu za znanstvenim spoznajama koje će utjecati na praksu i javne obrazovne politike</a:t>
            </a:r>
            <a:endParaRPr/>
          </a:p>
          <a:p>
            <a:pPr marL="685800" marR="0" lvl="0" indent="-685800" algn="l" rtl="0">
              <a:spcBef>
                <a:spcPts val="2400"/>
              </a:spcBef>
              <a:spcAft>
                <a:spcPts val="0"/>
              </a:spcAft>
              <a:buClr>
                <a:srgbClr val="FF5050"/>
              </a:buClr>
              <a:buSzPts val="3200"/>
              <a:buFont typeface="Noto Sans Symbols"/>
              <a:buChar char="▪"/>
            </a:pPr>
            <a:r>
              <a:rPr lang="hr-HR" sz="3200">
                <a:solidFill>
                  <a:srgbClr val="595959"/>
                </a:solidFill>
                <a:latin typeface="Cambria"/>
                <a:ea typeface="Cambria"/>
                <a:cs typeface="Cambria"/>
                <a:sym typeface="Cambria"/>
              </a:rPr>
              <a:t>Suradnja s dionicima u osmišljavanju instrumenata i provedbe – sindikati, udruge ravnatelja...</a:t>
            </a:r>
            <a:endParaRPr/>
          </a:p>
        </p:txBody>
      </p:sp>
      <p:sp>
        <p:nvSpPr>
          <p:cNvPr id="253" name="Google Shape;253;p3"/>
          <p:cNvSpPr/>
          <p:nvPr/>
        </p:nvSpPr>
        <p:spPr>
          <a:xfrm>
            <a:off x="260223" y="65547"/>
            <a:ext cx="11114913" cy="800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4600">
                <a:solidFill>
                  <a:srgbClr val="595959"/>
                </a:solidFill>
                <a:latin typeface="Cambria"/>
                <a:ea typeface="Cambria"/>
                <a:cs typeface="Cambria"/>
                <a:sym typeface="Cambria"/>
              </a:rPr>
              <a:t>O ISTRAŽIVANJU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30"/>
          <p:cNvSpPr txBox="1"/>
          <p:nvPr/>
        </p:nvSpPr>
        <p:spPr>
          <a:xfrm>
            <a:off x="136990" y="1053326"/>
            <a:ext cx="12169309" cy="55630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0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UČENICI 7. RAZREDA SU PITANI: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 b="1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KAKO SU PROMJENE U NASTAVI I ORGANIZACIJI ŠKOLE UVEDENE ZBOG PANDEMIJE COVID-19 UTJECALE NA TVOJE?</a:t>
            </a:r>
            <a:endParaRPr/>
          </a:p>
          <a:p>
            <a:pPr marL="4000500" marR="0" lvl="8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hr-HR" sz="16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Praćenje nastave</a:t>
            </a:r>
            <a:endParaRPr/>
          </a:p>
          <a:p>
            <a:pPr marL="4000500" marR="0" lvl="8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hr-HR" sz="16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Radne navike</a:t>
            </a:r>
            <a:endParaRPr/>
          </a:p>
          <a:p>
            <a:pPr marL="4000500" marR="0" lvl="8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hr-HR" sz="16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Razumijevanje školskog gradiva</a:t>
            </a:r>
            <a:endParaRPr/>
          </a:p>
          <a:p>
            <a:pPr marL="4000500" marR="0" lvl="8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hr-HR" sz="16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Volju za učenjem </a:t>
            </a:r>
            <a:endParaRPr/>
          </a:p>
          <a:p>
            <a:pPr marL="4000500" marR="0" lvl="8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hr-HR" sz="16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Ocjene</a:t>
            </a:r>
            <a:endParaRPr/>
          </a:p>
          <a:p>
            <a:pPr marL="4000500" marR="0" lvl="8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hr-HR" sz="16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Odnos s drugim učenicima iz razreda</a:t>
            </a:r>
            <a:endParaRPr/>
          </a:p>
          <a:p>
            <a:pPr marL="4000500" marR="0" lvl="8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hr-HR" sz="16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Odnos s nastavnicima</a:t>
            </a:r>
            <a:endParaRPr/>
          </a:p>
          <a:p>
            <a:pPr marL="4000500" marR="0" lvl="8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hr-HR" sz="16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Znanja i vještine iz školskih predmeta</a:t>
            </a:r>
            <a:endParaRPr/>
          </a:p>
          <a:p>
            <a:pPr marL="4000500" marR="0" lvl="8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hr-HR" sz="16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Vještine rada s računalom/tabletom</a:t>
            </a:r>
            <a:endParaRPr/>
          </a:p>
          <a:p>
            <a:pPr marL="4000500" marR="0" lvl="8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hr-HR" sz="16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Pripremljenost za srednju školu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0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PONUĐENI ODGOVORI SU BILI:</a:t>
            </a:r>
            <a:endParaRPr/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900" b="1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IZRAZITO NEGATIVNO – NEGATIVNO – NI NEGATIVNO NI POZITIVNO – POZITIVNO – IZRAZITO POZITIVNO</a:t>
            </a:r>
            <a:endParaRPr/>
          </a:p>
        </p:txBody>
      </p:sp>
      <p:sp>
        <p:nvSpPr>
          <p:cNvPr id="416" name="Google Shape;416;p30"/>
          <p:cNvSpPr txBox="1"/>
          <p:nvPr/>
        </p:nvSpPr>
        <p:spPr>
          <a:xfrm>
            <a:off x="136991" y="279918"/>
            <a:ext cx="11415862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400" b="1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C. UTJECAJ PROMJENA U NASTAVI I ORGANIZACIJI ŠKOLE NA ČIMBENIKE U OBRAZOVNOM PROCESU</a:t>
            </a:r>
            <a:endParaRPr sz="2200" b="1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31"/>
          <p:cNvSpPr txBox="1"/>
          <p:nvPr/>
        </p:nvSpPr>
        <p:spPr>
          <a:xfrm>
            <a:off x="136991" y="279918"/>
            <a:ext cx="11415862" cy="1538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400" b="1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C. UTJECAJ PROMJENA U NASTAVI I ORGANIZACIJI ŠKOLE NA ČIMBENIKE U OBRAZOVNOM PROCESU</a:t>
            </a:r>
            <a:r>
              <a:rPr lang="hr-HR" sz="22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r-HR" sz="2400" b="1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– USPOREDBA REZULTATA VAŠE ŠKOLE S NACIONALNIM PROSJEKOM U ŠK. GOD. 2021./2022.</a:t>
            </a:r>
            <a:endParaRPr sz="2200" b="1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 b="1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2" name="Google Shape;422;p31"/>
          <p:cNvSpPr txBox="1"/>
          <p:nvPr/>
        </p:nvSpPr>
        <p:spPr>
          <a:xfrm>
            <a:off x="153280" y="2346901"/>
            <a:ext cx="1652631" cy="3159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1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IZRAZITO POZITIVNO</a:t>
            </a:r>
            <a:endParaRPr/>
          </a:p>
          <a:p>
            <a:pPr marL="0" marR="0" lvl="0" indent="0" algn="ctr" rtl="0">
              <a:spcBef>
                <a:spcPts val="4000"/>
              </a:spcBef>
              <a:spcAft>
                <a:spcPts val="0"/>
              </a:spcAft>
              <a:buNone/>
            </a:pPr>
            <a:r>
              <a:rPr lang="hr-HR" sz="11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POZITIVNO</a:t>
            </a:r>
            <a:endParaRPr/>
          </a:p>
          <a:p>
            <a:pPr marL="0" marR="0" lvl="0" indent="0" algn="ctr" rtl="0">
              <a:spcBef>
                <a:spcPts val="4000"/>
              </a:spcBef>
              <a:spcAft>
                <a:spcPts val="0"/>
              </a:spcAft>
              <a:buNone/>
            </a:pPr>
            <a:r>
              <a:rPr lang="hr-HR" sz="11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NI NEGATIVNO NI POZITIVNO</a:t>
            </a:r>
            <a:endParaRPr/>
          </a:p>
          <a:p>
            <a:pPr marL="0" marR="0" lvl="0" indent="0" algn="ctr" rtl="0">
              <a:spcBef>
                <a:spcPts val="4000"/>
              </a:spcBef>
              <a:spcAft>
                <a:spcPts val="0"/>
              </a:spcAft>
              <a:buNone/>
            </a:pPr>
            <a:r>
              <a:rPr lang="hr-HR" sz="11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NEGATIVNO</a:t>
            </a:r>
            <a:endParaRPr/>
          </a:p>
          <a:p>
            <a:pPr marL="0" marR="0" lvl="0" indent="0" algn="ctr" rtl="0">
              <a:spcBef>
                <a:spcPts val="4000"/>
              </a:spcBef>
              <a:spcAft>
                <a:spcPts val="0"/>
              </a:spcAft>
              <a:buNone/>
            </a:pPr>
            <a:r>
              <a:rPr lang="hr-HR" sz="11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IZRAZITO NEGATIVNO</a:t>
            </a:r>
            <a:endParaRPr/>
          </a:p>
        </p:txBody>
      </p:sp>
      <p:graphicFrame>
        <p:nvGraphicFramePr>
          <p:cNvPr id="423" name="Google Shape;423;p31"/>
          <p:cNvGraphicFramePr/>
          <p:nvPr/>
        </p:nvGraphicFramePr>
        <p:xfrm>
          <a:off x="1614800" y="1397000"/>
          <a:ext cx="10651500" cy="5250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32"/>
          <p:cNvSpPr txBox="1"/>
          <p:nvPr/>
        </p:nvSpPr>
        <p:spPr>
          <a:xfrm>
            <a:off x="136991" y="279918"/>
            <a:ext cx="11415862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400" b="1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C. UTJECAJ PROMJENA U NASTAVI I ORGANIZACIJI ŠKOLE NA ČIMBENIKE U OBRAZOVNOM PROCESU</a:t>
            </a:r>
            <a:r>
              <a:rPr lang="hr-HR" sz="24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r-HR" sz="2400" b="1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– USPOREDBA ODGOVORA UČENIKA VAŠE ŠKOLE U ŠK. GOD. 2020./2021. I ŠK. GOD. 2021./2022. (6. - 7. RAZRED)</a:t>
            </a:r>
            <a:endParaRPr sz="2400" b="1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9" name="Google Shape;429;p32"/>
          <p:cNvSpPr txBox="1"/>
          <p:nvPr/>
        </p:nvSpPr>
        <p:spPr>
          <a:xfrm>
            <a:off x="136991" y="2470417"/>
            <a:ext cx="1652631" cy="3159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1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IZRAZITO POZITIVNO</a:t>
            </a:r>
            <a:endParaRPr/>
          </a:p>
          <a:p>
            <a:pPr marL="0" marR="0" lvl="0" indent="0" algn="ctr" rtl="0">
              <a:spcBef>
                <a:spcPts val="4000"/>
              </a:spcBef>
              <a:spcAft>
                <a:spcPts val="0"/>
              </a:spcAft>
              <a:buNone/>
            </a:pPr>
            <a:r>
              <a:rPr lang="hr-HR" sz="11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POZITIVNO</a:t>
            </a:r>
            <a:endParaRPr/>
          </a:p>
          <a:p>
            <a:pPr marL="0" marR="0" lvl="0" indent="0" algn="ctr" rtl="0">
              <a:spcBef>
                <a:spcPts val="4000"/>
              </a:spcBef>
              <a:spcAft>
                <a:spcPts val="0"/>
              </a:spcAft>
              <a:buNone/>
            </a:pPr>
            <a:r>
              <a:rPr lang="hr-HR" sz="11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NI NEGATIVNO NI POZITIVNO</a:t>
            </a:r>
            <a:endParaRPr/>
          </a:p>
          <a:p>
            <a:pPr marL="0" marR="0" lvl="0" indent="0" algn="ctr" rtl="0">
              <a:spcBef>
                <a:spcPts val="4000"/>
              </a:spcBef>
              <a:spcAft>
                <a:spcPts val="0"/>
              </a:spcAft>
              <a:buNone/>
            </a:pPr>
            <a:r>
              <a:rPr lang="hr-HR" sz="11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NEGATIVNO</a:t>
            </a:r>
            <a:endParaRPr/>
          </a:p>
          <a:p>
            <a:pPr marL="0" marR="0" lvl="0" indent="0" algn="ctr" rtl="0">
              <a:spcBef>
                <a:spcPts val="4000"/>
              </a:spcBef>
              <a:spcAft>
                <a:spcPts val="0"/>
              </a:spcAft>
              <a:buNone/>
            </a:pPr>
            <a:r>
              <a:rPr lang="hr-HR" sz="11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IZRAZITO NEGATIVNO</a:t>
            </a:r>
            <a:endParaRPr/>
          </a:p>
        </p:txBody>
      </p:sp>
      <p:graphicFrame>
        <p:nvGraphicFramePr>
          <p:cNvPr id="430" name="Google Shape;430;p32"/>
          <p:cNvGraphicFramePr/>
          <p:nvPr/>
        </p:nvGraphicFramePr>
        <p:xfrm>
          <a:off x="1575112" y="1416977"/>
          <a:ext cx="10718176" cy="5266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33"/>
          <p:cNvSpPr txBox="1"/>
          <p:nvPr/>
        </p:nvSpPr>
        <p:spPr>
          <a:xfrm>
            <a:off x="224434" y="167120"/>
            <a:ext cx="11967566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400" b="1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C. UTJECAJ PROMJENA U NASTAVI I ORGANIZACIJI ŠKOLE NA ČIMBENIKE U OBRAZOVNOM PROCESU</a:t>
            </a:r>
            <a:r>
              <a:rPr lang="hr-HR" sz="22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r-HR" sz="2400" b="1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– UČENICI 7. RAZREDA VAŠE ŠKOLE U ŠK. GOD. 2021./2022.</a:t>
            </a:r>
            <a:endParaRPr sz="2200" b="1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436" name="Google Shape;436;p33"/>
          <p:cNvGraphicFramePr/>
          <p:nvPr/>
        </p:nvGraphicFramePr>
        <p:xfrm>
          <a:off x="472440" y="1247775"/>
          <a:ext cx="11224225" cy="5027600"/>
        </p:xfrm>
        <a:graphic>
          <a:graphicData uri="http://schemas.openxmlformats.org/drawingml/2006/table">
            <a:tbl>
              <a:tblPr firstRow="1" bandRow="1">
                <a:noFill/>
                <a:tableStyleId>{92FBD975-20E9-4A19-BCB2-CC0099335FC7}</a:tableStyleId>
              </a:tblPr>
              <a:tblGrid>
                <a:gridCol w="4089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7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7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7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0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100" u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IZRAZITO NEGATIVNO</a:t>
                      </a:r>
                      <a:endParaRPr sz="1100" b="0" i="0" u="none" strike="noStrik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100" u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NEGATIVNO</a:t>
                      </a:r>
                      <a:endParaRPr sz="1100" b="0" i="0" u="none" strike="noStrik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100" u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NI NEGATIVNO NI POZITIVNO</a:t>
                      </a:r>
                      <a:endParaRPr sz="1100" b="0" i="0" u="none" strike="noStrik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100" u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POZITIVNO</a:t>
                      </a:r>
                      <a:endParaRPr sz="1100" b="0" i="0" u="none" strike="noStrik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100" u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IZRAZITO POZITIVNO</a:t>
                      </a:r>
                      <a:endParaRPr sz="1100" b="0" i="0" u="none" strike="noStrik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700">
                <a:tc>
                  <a:txBody>
                    <a:bodyPr/>
                    <a:lstStyle/>
                    <a:p>
                      <a:pPr marL="457200" marR="0" lvl="1" indent="-9525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Praćenje nastave</a:t>
                      </a:r>
                      <a:endParaRPr sz="1400" b="0" i="0" u="none" strike="noStrike" cap="non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11.8%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19.6%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49.0%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13.7%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5.9%</a:t>
                      </a:r>
                      <a:endParaRPr/>
                    </a:p>
                  </a:txBody>
                  <a:tcPr marL="4775" marR="4775" marT="477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700">
                <a:tc>
                  <a:txBody>
                    <a:bodyPr/>
                    <a:lstStyle/>
                    <a:p>
                      <a:pPr marL="457200" marR="0" lvl="1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Radne navike</a:t>
                      </a:r>
                      <a:endParaRPr sz="1400" b="0" i="0" u="none" strike="noStrike" cap="non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9.8%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31.4%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43.1%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7.8%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7.8%</a:t>
                      </a:r>
                      <a:endParaRPr/>
                    </a:p>
                  </a:txBody>
                  <a:tcPr marL="4775" marR="4775" marT="477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700">
                <a:tc>
                  <a:txBody>
                    <a:bodyPr/>
                    <a:lstStyle/>
                    <a:p>
                      <a:pPr marL="457200" marR="0" lvl="1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Razumijevanje školskog gradiva</a:t>
                      </a:r>
                      <a:endParaRPr sz="1400" b="0" i="0" u="none" strike="noStrike" cap="non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14.0%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34.0%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44.0%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4.0%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4.0%</a:t>
                      </a:r>
                      <a:endParaRPr/>
                    </a:p>
                  </a:txBody>
                  <a:tcPr marL="4775" marR="4775" marT="477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0700">
                <a:tc>
                  <a:txBody>
                    <a:bodyPr/>
                    <a:lstStyle/>
                    <a:p>
                      <a:pPr marL="457200" marR="0" lvl="1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Volja za učenjem</a:t>
                      </a:r>
                      <a:endParaRPr sz="1400" b="0" i="0" u="none" strike="noStrike" cap="non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34.7%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22.4%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30.6%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4.1%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8.2%</a:t>
                      </a:r>
                      <a:endParaRPr/>
                    </a:p>
                  </a:txBody>
                  <a:tcPr marL="4775" marR="4775" marT="477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0700">
                <a:tc>
                  <a:txBody>
                    <a:bodyPr/>
                    <a:lstStyle/>
                    <a:p>
                      <a:pPr marL="457200" marR="0" lvl="1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Ocjene</a:t>
                      </a:r>
                      <a:endParaRPr sz="1400" b="0" i="0" u="none" strike="noStrike" cap="non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8.0%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16.0%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40.0%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16.0%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20.0%</a:t>
                      </a:r>
                      <a:endParaRPr/>
                    </a:p>
                  </a:txBody>
                  <a:tcPr marL="4775" marR="4775" marT="477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0700">
                <a:tc>
                  <a:txBody>
                    <a:bodyPr/>
                    <a:lstStyle/>
                    <a:p>
                      <a:pPr marL="457200" marR="0" lvl="1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Odnos s drugim učenicima iz razreda</a:t>
                      </a:r>
                      <a:endParaRPr sz="1400" b="0" i="0" u="none" strike="noStrike" cap="non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4.1%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14.3%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46.9%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18.4%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16.3%</a:t>
                      </a:r>
                      <a:endParaRPr/>
                    </a:p>
                  </a:txBody>
                  <a:tcPr marL="4775" marR="4775" marT="477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0700">
                <a:tc>
                  <a:txBody>
                    <a:bodyPr/>
                    <a:lstStyle/>
                    <a:p>
                      <a:pPr marL="457200" marR="0" lvl="1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Odnos s nastavnicima</a:t>
                      </a:r>
                      <a:endParaRPr sz="1400" b="0" i="0" u="none" strike="noStrike" cap="non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5.9%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9.8%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58.8%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15.7%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9.8%</a:t>
                      </a:r>
                      <a:endParaRPr/>
                    </a:p>
                  </a:txBody>
                  <a:tcPr marL="4775" marR="4775" marT="477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0700">
                <a:tc>
                  <a:txBody>
                    <a:bodyPr/>
                    <a:lstStyle/>
                    <a:p>
                      <a:pPr marL="457200" marR="0" lvl="1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Znanje i vještine iz školskih predmeta</a:t>
                      </a:r>
                      <a:endParaRPr sz="1400" b="0" i="0" u="none" strike="noStrike" cap="non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9.8%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25.5%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51.0%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5.9%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7.8%</a:t>
                      </a:r>
                      <a:endParaRPr/>
                    </a:p>
                  </a:txBody>
                  <a:tcPr marL="4775" marR="4775" marT="477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0700">
                <a:tc>
                  <a:txBody>
                    <a:bodyPr/>
                    <a:lstStyle/>
                    <a:p>
                      <a:pPr marL="457200" marR="0" lvl="1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 cap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Vještine rada s računalom/tabletom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5.9%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2.0%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27.5%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37.3%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27.5%</a:t>
                      </a:r>
                      <a:endParaRPr/>
                    </a:p>
                  </a:txBody>
                  <a:tcPr marL="4775" marR="4775" marT="477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0700">
                <a:tc>
                  <a:txBody>
                    <a:bodyPr/>
                    <a:lstStyle/>
                    <a:p>
                      <a:pPr marL="457200" marR="0" lvl="1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Pripremljenost za srednju školu</a:t>
                      </a:r>
                      <a:endParaRPr sz="1400" b="0" i="0" u="none" strike="noStrike" cap="non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14.0%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28.0%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36.0%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18.0%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4.0%</a:t>
                      </a:r>
                      <a:endParaRPr/>
                    </a:p>
                  </a:txBody>
                  <a:tcPr marL="4775" marR="4775" marT="477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34"/>
          <p:cNvSpPr txBox="1">
            <a:spLocks noGrp="1"/>
          </p:cNvSpPr>
          <p:nvPr>
            <p:ph type="ctrTitle"/>
          </p:nvPr>
        </p:nvSpPr>
        <p:spPr>
          <a:xfrm>
            <a:off x="268224" y="1280613"/>
            <a:ext cx="11655552" cy="30210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mbria"/>
              <a:buNone/>
            </a:pPr>
            <a:r>
              <a:rPr lang="hr-HR">
                <a:latin typeface="Cambria"/>
                <a:ea typeface="Cambria"/>
                <a:cs typeface="Cambria"/>
                <a:sym typeface="Cambria"/>
              </a:rPr>
              <a:t>D. TEŠKOĆE PRI ISPUNJAVANJU ŠKOLSKIH OBAVEZA U ŠK. GOD. 2021./2022.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35"/>
          <p:cNvSpPr txBox="1"/>
          <p:nvPr/>
        </p:nvSpPr>
        <p:spPr>
          <a:xfrm>
            <a:off x="136991" y="861517"/>
            <a:ext cx="11841960" cy="5424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mbria"/>
              <a:buNone/>
            </a:pPr>
            <a:r>
              <a:rPr lang="hr-HR" sz="20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UČENICI 7. RAZREDA SU PITANI:</a:t>
            </a:r>
            <a:endParaRPr/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mbria"/>
              <a:buNone/>
            </a:pPr>
            <a:r>
              <a:rPr lang="hr-HR" sz="2000" b="1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KOLIKO ČESTO SI PRI ISPUNJAVANJU SVOJIH ŠKOLSKIH OBVEZA U ZADNJA DVA TJEDNA IMAO/LA TEŠKOĆE U:</a:t>
            </a:r>
            <a:endParaRPr sz="2000" b="1" i="0" u="none" strike="noStrike" cap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4000500" marR="0" lvl="8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hr-HR" sz="16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Planiranju rada na školskim obvezama</a:t>
            </a:r>
            <a:endParaRPr sz="1600" b="0" i="0" u="none" strike="noStrike" cap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4000500" marR="0" lvl="8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hr-HR" sz="16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Pokretanju samoga/same sebe za početak rada</a:t>
            </a:r>
            <a:endParaRPr/>
          </a:p>
          <a:p>
            <a:pPr marL="4000500" marR="0" lvl="8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hr-HR" sz="16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Održavanju pažnje tijekom rada na školskim obvezama</a:t>
            </a:r>
            <a:endParaRPr/>
          </a:p>
          <a:p>
            <a:pPr marL="4000500" marR="0" lvl="8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hr-HR" sz="16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Pronalaženju nečega zanimljivoga u onome što se radi</a:t>
            </a:r>
            <a:endParaRPr sz="1600" b="0" i="0" u="none" strike="noStrike" cap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4000500" marR="0" lvl="8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hr-HR" sz="16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Izvršavanju školskih obveza na vrijeme, bez kašnjenja</a:t>
            </a:r>
            <a:endParaRPr/>
          </a:p>
          <a:p>
            <a:pPr marL="4000500" marR="0" lvl="8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hr-HR" sz="16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Prilagođavanju svoga pristupa izvršavanja školskih obveza situaciji</a:t>
            </a:r>
            <a:endParaRPr/>
          </a:p>
          <a:p>
            <a:pPr marL="4000500" marR="0" lvl="8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hr-HR" sz="16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Ustrajanju u radu u trenutku kad bi naišao/la na neki problem.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mbria"/>
              <a:buNone/>
            </a:pPr>
            <a:r>
              <a:rPr lang="hr-HR" sz="20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PONUĐENI ODGOVORI SU BILI: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900" b="1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NIKAD – RIJETKO – PONEKAD – ČESTO – GOTOVO UVIJEK</a:t>
            </a:r>
            <a:endParaRPr/>
          </a:p>
        </p:txBody>
      </p:sp>
      <p:sp>
        <p:nvSpPr>
          <p:cNvPr id="447" name="Google Shape;447;p35"/>
          <p:cNvSpPr txBox="1"/>
          <p:nvPr/>
        </p:nvSpPr>
        <p:spPr>
          <a:xfrm>
            <a:off x="136991" y="279918"/>
            <a:ext cx="1141586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2400"/>
              <a:buFont typeface="Cambria"/>
              <a:buNone/>
            </a:pPr>
            <a:r>
              <a:rPr lang="hr-HR" sz="2400" b="1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D</a:t>
            </a:r>
            <a:r>
              <a:rPr lang="hr-HR" sz="2400" b="1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. TEŠKOĆE PRI ISPUNJAVANJU ŠKOLSKIH OBAVEZA U ŠK</a:t>
            </a:r>
            <a:r>
              <a:rPr lang="hr-HR" sz="2400" b="1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. GOD. 2021./2022.</a:t>
            </a:r>
            <a:endParaRPr sz="2200" b="1" i="0" u="none" strike="noStrike" cap="none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36"/>
          <p:cNvSpPr txBox="1"/>
          <p:nvPr/>
        </p:nvSpPr>
        <p:spPr>
          <a:xfrm>
            <a:off x="136991" y="279918"/>
            <a:ext cx="11415862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400" b="1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D</a:t>
            </a:r>
            <a:r>
              <a:rPr lang="hr-HR" sz="2400" b="1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. TEŠKOĆE PRI ISPUNJAVANJU ŠKOLSKIH OBAVEZA </a:t>
            </a:r>
            <a:r>
              <a:rPr lang="hr-HR" sz="2400" b="1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U ŠK. GOD. 2021./2022.</a:t>
            </a:r>
            <a:endParaRPr sz="2200" b="1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400" b="1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– </a:t>
            </a:r>
            <a:r>
              <a:rPr lang="hr-HR" sz="2400" b="1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USPOREDBA REZULTATA VAŠE ŠKOLE S NACIONALNIM PROSJEKOM</a:t>
            </a:r>
            <a:endParaRPr sz="2200" b="1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3" name="Google Shape;453;p36"/>
          <p:cNvSpPr txBox="1"/>
          <p:nvPr/>
        </p:nvSpPr>
        <p:spPr>
          <a:xfrm>
            <a:off x="0" y="2331661"/>
            <a:ext cx="1658253" cy="3503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1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GOTOVO UVIJEK</a:t>
            </a:r>
            <a:endParaRPr/>
          </a:p>
          <a:p>
            <a:pPr marL="0" marR="0" lvl="0" indent="0" algn="ctr" rtl="0">
              <a:spcBef>
                <a:spcPts val="5000"/>
              </a:spcBef>
              <a:spcAft>
                <a:spcPts val="0"/>
              </a:spcAft>
              <a:buNone/>
            </a:pPr>
            <a:r>
              <a:rPr lang="hr-HR" sz="11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ČESTO</a:t>
            </a:r>
            <a:endParaRPr/>
          </a:p>
          <a:p>
            <a:pPr marL="0" marR="0" lvl="0" indent="0" algn="ctr" rtl="0">
              <a:spcBef>
                <a:spcPts val="5000"/>
              </a:spcBef>
              <a:spcAft>
                <a:spcPts val="0"/>
              </a:spcAft>
              <a:buNone/>
            </a:pPr>
            <a:r>
              <a:rPr lang="hr-HR" sz="11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PONEKAD</a:t>
            </a:r>
            <a:endParaRPr/>
          </a:p>
          <a:p>
            <a:pPr marL="0" marR="0" lvl="0" indent="0" algn="ctr" rtl="0">
              <a:spcBef>
                <a:spcPts val="5000"/>
              </a:spcBef>
              <a:spcAft>
                <a:spcPts val="0"/>
              </a:spcAft>
              <a:buNone/>
            </a:pPr>
            <a:r>
              <a:rPr lang="hr-HR" sz="11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RIJETKO</a:t>
            </a:r>
            <a:endParaRPr/>
          </a:p>
          <a:p>
            <a:pPr marL="0" marR="0" lvl="0" indent="0" algn="ctr" rtl="0">
              <a:spcBef>
                <a:spcPts val="5000"/>
              </a:spcBef>
              <a:spcAft>
                <a:spcPts val="0"/>
              </a:spcAft>
              <a:buNone/>
            </a:pPr>
            <a:r>
              <a:rPr lang="hr-HR" sz="11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NIKAD</a:t>
            </a:r>
            <a:endParaRPr/>
          </a:p>
        </p:txBody>
      </p:sp>
      <p:graphicFrame>
        <p:nvGraphicFramePr>
          <p:cNvPr id="454" name="Google Shape;454;p36"/>
          <p:cNvGraphicFramePr/>
          <p:nvPr/>
        </p:nvGraphicFramePr>
        <p:xfrm>
          <a:off x="1457410" y="1238250"/>
          <a:ext cx="10216979" cy="5454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37"/>
          <p:cNvSpPr txBox="1"/>
          <p:nvPr/>
        </p:nvSpPr>
        <p:spPr>
          <a:xfrm>
            <a:off x="136991" y="279918"/>
            <a:ext cx="11415862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2400"/>
              <a:buFont typeface="Cambria"/>
              <a:buNone/>
            </a:pPr>
            <a:r>
              <a:rPr lang="hr-HR" sz="2400" b="1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D</a:t>
            </a:r>
            <a:r>
              <a:rPr lang="hr-HR" sz="2400" b="1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. TEŠKOĆE PRI ISPUNJAVANJU ŠKOLSKIH OBAVEZA U ŠK</a:t>
            </a:r>
            <a:r>
              <a:rPr lang="hr-HR" sz="2400" b="1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. GOD. 2021./2022. </a:t>
            </a:r>
            <a:r>
              <a:rPr lang="hr-HR" sz="2400" b="1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– UČENICI 7. RAZREDA VAŠE ŠKOLE</a:t>
            </a:r>
            <a:endParaRPr sz="2200" b="1" i="0" u="none" strike="noStrike" cap="none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460" name="Google Shape;460;p37"/>
          <p:cNvGraphicFramePr/>
          <p:nvPr/>
        </p:nvGraphicFramePr>
        <p:xfrm>
          <a:off x="289559" y="1528394"/>
          <a:ext cx="11750025" cy="5049600"/>
        </p:xfrm>
        <a:graphic>
          <a:graphicData uri="http://schemas.openxmlformats.org/drawingml/2006/table">
            <a:tbl>
              <a:tblPr firstRow="1" bandRow="1">
                <a:noFill/>
                <a:tableStyleId>{92FBD975-20E9-4A19-BCB2-CC0099335FC7}</a:tableStyleId>
              </a:tblPr>
              <a:tblGrid>
                <a:gridCol w="4280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3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3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3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3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938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1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100" u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NIKAD</a:t>
                      </a:r>
                      <a:endParaRPr sz="1100" u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100" u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RIJETKO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100" u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PONEKAD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100" u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ČESTO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100" u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GOTOVO UVIJEK</a:t>
                      </a:r>
                      <a:endParaRPr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1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Planiranje rada na školskim obvezama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12.8%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21.3%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34.0%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21.3%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10.6%</a:t>
                      </a:r>
                      <a:endParaRPr/>
                    </a:p>
                  </a:txBody>
                  <a:tcPr marL="4775" marR="4775" marT="477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1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Pokretanje samog/same sebe za početak rada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15.2%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23.9%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21.7%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26.1%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13.0%</a:t>
                      </a:r>
                      <a:endParaRPr/>
                    </a:p>
                  </a:txBody>
                  <a:tcPr marL="4775" marR="4775" marT="477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Održavanje pažnje tijekom rada na školskim obvezama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10.6%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14.9%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31.9%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27.7%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14.9%</a:t>
                      </a:r>
                      <a:endParaRPr/>
                    </a:p>
                  </a:txBody>
                  <a:tcPr marL="4775" marR="4775" marT="477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1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Pronalaženje nečega zanimljivoga u onome što se radi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14.9%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19.1%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38.3%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14.9%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12.8%</a:t>
                      </a:r>
                      <a:endParaRPr/>
                    </a:p>
                  </a:txBody>
                  <a:tcPr marL="4775" marR="4775" marT="477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1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Izvršavanje školskih obveza na vrijeme, bez kašnjenja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23.4%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29.8%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21.3%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14.9%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10.6%</a:t>
                      </a:r>
                      <a:endParaRPr/>
                    </a:p>
                  </a:txBody>
                  <a:tcPr marL="4775" marR="4775" marT="477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1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Prilagođavanje svog pristupa izvršavanja školskih obveza situaciji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17.0%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25.5%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31.9%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14.9%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10.6%</a:t>
                      </a:r>
                      <a:endParaRPr/>
                    </a:p>
                  </a:txBody>
                  <a:tcPr marL="4775" marR="4775" marT="477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1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Ustrajanje u radu u trenutku kad bi naišao/la na neki problem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21.7%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23.9%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37.0%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10.9%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6.5%</a:t>
                      </a:r>
                      <a:endParaRPr/>
                    </a:p>
                  </a:txBody>
                  <a:tcPr marL="4775" marR="4775" marT="477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p38"/>
          <p:cNvSpPr txBox="1">
            <a:spLocks noGrp="1"/>
          </p:cNvSpPr>
          <p:nvPr>
            <p:ph type="ctrTitle"/>
          </p:nvPr>
        </p:nvSpPr>
        <p:spPr>
          <a:xfrm>
            <a:off x="268224" y="2027233"/>
            <a:ext cx="11655552" cy="30210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mbria"/>
              <a:buNone/>
            </a:pPr>
            <a:r>
              <a:rPr lang="hr-HR">
                <a:latin typeface="Cambria"/>
                <a:ea typeface="Cambria"/>
                <a:cs typeface="Cambria"/>
                <a:sym typeface="Cambria"/>
              </a:rPr>
              <a:t>E. VRIJEME PROVEDENO PRED EKRANIMA U ŠK. GOD. 2021./2022. U USPOREDBI S RAZDOBLJEM PRIJE PANDEMIJE COVID-19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39"/>
          <p:cNvSpPr txBox="1"/>
          <p:nvPr/>
        </p:nvSpPr>
        <p:spPr>
          <a:xfrm>
            <a:off x="189890" y="1423621"/>
            <a:ext cx="12286540" cy="4532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0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UČENICI 5. I 7. RAZREDA SU PITANI: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3000" b="1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KOLIKO SI VREMENA U OVOJ ŠKOLSKOJ GODINI PROVEO/LA ISPRED EKRANA MOBITELA, RAČUNALA, TELEVIZORA </a:t>
            </a:r>
            <a:r>
              <a:rPr lang="hr-HR" sz="2400" i="1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(NE RAČUNAJUĆI VRIJEME PROVEDENO U PRAĆENJU NASTAVE NA DALJINU ILI RADU ZA ŠKOLU)</a:t>
            </a:r>
            <a:r>
              <a:rPr lang="hr-HR" sz="3000" i="1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hr-HR" sz="3000" b="1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U ODNOSU NA RAZDOBLJE PRIJE PANDEMIJE?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0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PONUĐENI ODGOVORI SU BILI: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900" b="1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ZNATNO MANJE – MANJE – PODJEDNAKO – VIŠE – ZNATNO VIŠE</a:t>
            </a:r>
            <a:endParaRPr/>
          </a:p>
        </p:txBody>
      </p:sp>
      <p:sp>
        <p:nvSpPr>
          <p:cNvPr id="471" name="Google Shape;471;p39"/>
          <p:cNvSpPr txBox="1"/>
          <p:nvPr/>
        </p:nvSpPr>
        <p:spPr>
          <a:xfrm>
            <a:off x="136991" y="279918"/>
            <a:ext cx="11863564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400" b="1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E. VRIJEME PROVEDENO PRED EKRANIMA U ŠK. GOD. 2021./2022. U USPOREDBI S RAZDOBLJEM PRIJE PANDEMIJE COVID-19</a:t>
            </a:r>
            <a:endParaRPr sz="2200" b="1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4"/>
          <p:cNvSpPr/>
          <p:nvPr/>
        </p:nvSpPr>
        <p:spPr>
          <a:xfrm>
            <a:off x="260223" y="65547"/>
            <a:ext cx="11114913" cy="800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4600">
                <a:solidFill>
                  <a:srgbClr val="595959"/>
                </a:solidFill>
                <a:latin typeface="Cambria"/>
                <a:ea typeface="Cambria"/>
                <a:cs typeface="Cambria"/>
                <a:sym typeface="Cambria"/>
              </a:rPr>
              <a:t>O ISTRAŽIVANJU</a:t>
            </a:r>
            <a:endParaRPr/>
          </a:p>
        </p:txBody>
      </p:sp>
      <p:sp>
        <p:nvSpPr>
          <p:cNvPr id="259" name="Google Shape;259;p4"/>
          <p:cNvSpPr/>
          <p:nvPr/>
        </p:nvSpPr>
        <p:spPr>
          <a:xfrm>
            <a:off x="513206" y="1397016"/>
            <a:ext cx="11469244" cy="4370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685800" marR="0" lvl="0" indent="-685800" algn="l" rtl="0">
              <a:spcBef>
                <a:spcPts val="0"/>
              </a:spcBef>
              <a:spcAft>
                <a:spcPts val="0"/>
              </a:spcAft>
              <a:buClr>
                <a:srgbClr val="FF5050"/>
              </a:buClr>
              <a:buSzPts val="3200"/>
              <a:buFont typeface="Noto Sans Symbols"/>
              <a:buChar char="▪"/>
            </a:pPr>
            <a:r>
              <a:rPr lang="hr-HR" sz="3200">
                <a:solidFill>
                  <a:srgbClr val="595959"/>
                </a:solidFill>
                <a:latin typeface="Cambria"/>
                <a:ea typeface="Cambria"/>
                <a:cs typeface="Cambria"/>
                <a:sym typeface="Cambria"/>
              </a:rPr>
              <a:t>Istraživanje miješanog modela – kombiniranje kvantitativne i kvalitativne metode</a:t>
            </a:r>
            <a:endParaRPr/>
          </a:p>
          <a:p>
            <a:pPr marL="685800" marR="0" lvl="0" indent="-685800" algn="l" rtl="0">
              <a:spcBef>
                <a:spcPts val="2400"/>
              </a:spcBef>
              <a:spcAft>
                <a:spcPts val="0"/>
              </a:spcAft>
              <a:buClr>
                <a:srgbClr val="FF5050"/>
              </a:buClr>
              <a:buSzPts val="3200"/>
              <a:buFont typeface="Noto Sans Symbols"/>
              <a:buChar char="▪"/>
            </a:pPr>
            <a:r>
              <a:rPr lang="hr-HR" sz="3200">
                <a:solidFill>
                  <a:srgbClr val="595959"/>
                </a:solidFill>
                <a:latin typeface="Cambria"/>
                <a:ea typeface="Cambria"/>
                <a:cs typeface="Cambria"/>
                <a:sym typeface="Cambria"/>
              </a:rPr>
              <a:t>Izrazito uspješna suradnja sa školama – gotovo nepostojeća razina odbijanja sudjelovanja</a:t>
            </a:r>
            <a:endParaRPr/>
          </a:p>
          <a:p>
            <a:pPr marL="685800" marR="0" lvl="0" indent="-685800" algn="l" rtl="0">
              <a:spcBef>
                <a:spcPts val="2400"/>
              </a:spcBef>
              <a:spcAft>
                <a:spcPts val="0"/>
              </a:spcAft>
              <a:buClr>
                <a:srgbClr val="FF5050"/>
              </a:buClr>
              <a:buSzPts val="3200"/>
              <a:buFont typeface="Noto Sans Symbols"/>
              <a:buChar char="▪"/>
            </a:pPr>
            <a:r>
              <a:rPr lang="hr-HR" sz="3200" b="1">
                <a:solidFill>
                  <a:srgbClr val="595959"/>
                </a:solidFill>
                <a:latin typeface="Cambria"/>
                <a:ea typeface="Cambria"/>
                <a:cs typeface="Cambria"/>
                <a:sym typeface="Cambria"/>
              </a:rPr>
              <a:t>Po mnogočemu jedinstveno istraživanje u okružju i europskom kontekstu</a:t>
            </a:r>
            <a:endParaRPr/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600">
              <a:solidFill>
                <a:srgbClr val="595959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60" name="Google Shape;260;p4"/>
          <p:cNvSpPr/>
          <p:nvPr/>
        </p:nvSpPr>
        <p:spPr>
          <a:xfrm>
            <a:off x="513206" y="1548018"/>
            <a:ext cx="11469244" cy="1292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685800" marR="0" lvl="0" indent="-482600" algn="l" rtl="0">
              <a:spcBef>
                <a:spcPts val="0"/>
              </a:spcBef>
              <a:spcAft>
                <a:spcPts val="0"/>
              </a:spcAft>
              <a:buClr>
                <a:srgbClr val="FF5050"/>
              </a:buClr>
              <a:buSzPts val="3200"/>
              <a:buFont typeface="Noto Sans Symbols"/>
              <a:buNone/>
            </a:pPr>
            <a:endParaRPr sz="3200" b="1">
              <a:solidFill>
                <a:srgbClr val="595959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600">
              <a:solidFill>
                <a:srgbClr val="595959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61" name="Google Shape;261;p4"/>
          <p:cNvSpPr/>
          <p:nvPr/>
        </p:nvSpPr>
        <p:spPr>
          <a:xfrm>
            <a:off x="513206" y="1548018"/>
            <a:ext cx="11469244" cy="1292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685800" marR="0" lvl="0" indent="-482600" algn="l" rtl="0">
              <a:spcBef>
                <a:spcPts val="0"/>
              </a:spcBef>
              <a:spcAft>
                <a:spcPts val="0"/>
              </a:spcAft>
              <a:buClr>
                <a:srgbClr val="FF5050"/>
              </a:buClr>
              <a:buSzPts val="3200"/>
              <a:buFont typeface="Noto Sans Symbols"/>
              <a:buNone/>
            </a:pPr>
            <a:endParaRPr sz="3200" b="1">
              <a:solidFill>
                <a:srgbClr val="595959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600">
              <a:solidFill>
                <a:srgbClr val="595959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p40"/>
          <p:cNvSpPr txBox="1"/>
          <p:nvPr/>
        </p:nvSpPr>
        <p:spPr>
          <a:xfrm>
            <a:off x="128365" y="141895"/>
            <a:ext cx="11415862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400" b="1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E. VRIJEME PROVEDENO PRED EKRANIMA U ŠK. GOD. 2021./2022. U USPOREDBI S RAZDOBLJEM PRIJE PANDEMIJE COVID-19 – USPOREDBA REZULTATA VAŠE ŠKOLE S NACIONALNIM PROSJEKOM: </a:t>
            </a:r>
            <a:r>
              <a:rPr lang="hr-HR" sz="2400" b="1">
                <a:solidFill>
                  <a:srgbClr val="C00000"/>
                </a:solidFill>
                <a:latin typeface="Cambria"/>
                <a:ea typeface="Cambria"/>
                <a:cs typeface="Cambria"/>
                <a:sym typeface="Cambria"/>
              </a:rPr>
              <a:t>5. RAZRED</a:t>
            </a:r>
            <a:endParaRPr sz="2200" b="1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477" name="Google Shape;477;p40"/>
          <p:cNvGraphicFramePr/>
          <p:nvPr/>
        </p:nvGraphicFramePr>
        <p:xfrm>
          <a:off x="2209800" y="1649412"/>
          <a:ext cx="7772400" cy="4333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p41"/>
          <p:cNvSpPr txBox="1"/>
          <p:nvPr/>
        </p:nvSpPr>
        <p:spPr>
          <a:xfrm>
            <a:off x="136991" y="279918"/>
            <a:ext cx="11415862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400" b="1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E. VRIJEME PROVEDENO PRED EKRANIMA U ŠK. GOD. 2021./2022. U USPOREDBI S RAZDOBLJEM PRIJE PANDEMIJE COVID-19 – USPOREDBA REZULTATA VAŠE ŠKOLE S NACIONALNIM PROSJEKOM: </a:t>
            </a:r>
            <a:r>
              <a:rPr lang="hr-HR" sz="2400" b="1">
                <a:solidFill>
                  <a:srgbClr val="C00000"/>
                </a:solidFill>
                <a:latin typeface="Cambria"/>
                <a:ea typeface="Cambria"/>
                <a:cs typeface="Cambria"/>
                <a:sym typeface="Cambria"/>
              </a:rPr>
              <a:t>7. RAZRED</a:t>
            </a:r>
            <a:endParaRPr sz="2200" b="1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483" name="Google Shape;483;p41"/>
          <p:cNvGraphicFramePr/>
          <p:nvPr/>
        </p:nvGraphicFramePr>
        <p:xfrm>
          <a:off x="2209800" y="1655762"/>
          <a:ext cx="7772400" cy="4333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p42"/>
          <p:cNvSpPr txBox="1">
            <a:spLocks noGrp="1"/>
          </p:cNvSpPr>
          <p:nvPr>
            <p:ph type="ctrTitle"/>
          </p:nvPr>
        </p:nvSpPr>
        <p:spPr>
          <a:xfrm>
            <a:off x="252984" y="2240280"/>
            <a:ext cx="11655552" cy="1823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mbria"/>
              <a:buNone/>
            </a:pPr>
            <a:r>
              <a:rPr lang="hr-HR">
                <a:latin typeface="Cambria"/>
                <a:ea typeface="Cambria"/>
                <a:cs typeface="Cambria"/>
                <a:sym typeface="Cambria"/>
              </a:rPr>
              <a:t>F. STAV O UTJECAJU DIGITALNIH TEHNOLOGIJA NA ŽIVOT UČENIKA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p43"/>
          <p:cNvSpPr txBox="1"/>
          <p:nvPr/>
        </p:nvSpPr>
        <p:spPr>
          <a:xfrm>
            <a:off x="136991" y="741583"/>
            <a:ext cx="11841960" cy="54014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mbria"/>
              <a:buNone/>
            </a:pPr>
            <a:r>
              <a:rPr lang="hr-HR" sz="20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UČENICI SU PITANI: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mbria"/>
              <a:buNone/>
            </a:pPr>
            <a:r>
              <a:rPr lang="hr-HR" sz="2000" b="1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KAKO TVOJE KORIŠTENJE DIGITALNIH TEHNOLOGIJA UTJEČE NA SLJEDEĆE...</a:t>
            </a:r>
            <a:r>
              <a:rPr lang="hr-HR" sz="2000" b="1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?</a:t>
            </a:r>
            <a:endParaRPr sz="2000" b="1" i="0" u="none" strike="noStrike" cap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4000500" marR="0" lvl="8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hr-HR" sz="16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Kvalitetu prijateljskih odnosa</a:t>
            </a:r>
            <a:endParaRPr sz="1600" b="0" i="0" u="none" strike="noStrike" cap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4000500" marR="0" lvl="8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hr-HR" sz="16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Kvalitetu odnosa s članovima obitelji</a:t>
            </a:r>
            <a:endParaRPr sz="1600" b="0" i="0" u="none" strike="noStrike" cap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4000500" marR="0" lvl="8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hr-HR" sz="16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Kvalitetu provođenja slobodnog vremena</a:t>
            </a:r>
            <a:endParaRPr sz="1600" b="0" i="0" u="none" strike="noStrike" cap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4000500" marR="0" lvl="8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hr-HR" sz="16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Tvoju informiranost o trenutnim zbivanjima</a:t>
            </a:r>
            <a:endParaRPr sz="1600" b="0" i="0" u="none" strike="noStrike" cap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4000500" marR="0" lvl="8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hr-HR" sz="16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Tvoje učenje</a:t>
            </a:r>
            <a:endParaRPr sz="1600" b="0" i="0" u="none" strike="noStrike" cap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4000500" marR="0" lvl="8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hr-HR" sz="16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Tvoje zdravlje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000500" marR="0" lvl="8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hr-HR" sz="16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Kvalitetu tvojeg života</a:t>
            </a:r>
            <a:endParaRPr sz="1600" b="0" i="0" u="none" strike="noStrike" cap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mbria"/>
              <a:buNone/>
            </a:pPr>
            <a:r>
              <a:rPr lang="hr-HR" sz="20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PONUĐENI ODGOVORI SU BILI: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mbria"/>
              <a:buNone/>
            </a:pPr>
            <a:r>
              <a:rPr lang="hr-HR" sz="1800" b="1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IZRAZITO NEGATIVNO – NEGATIVNO – NI NEGATIVNO NI POZITIVNO – POZITIVNO – IZRAZITO POZITIVNO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494" name="Google Shape;494;p43"/>
          <p:cNvSpPr txBox="1"/>
          <p:nvPr/>
        </p:nvSpPr>
        <p:spPr>
          <a:xfrm>
            <a:off x="136991" y="279918"/>
            <a:ext cx="1141586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2400"/>
              <a:buFont typeface="Cambria"/>
              <a:buNone/>
            </a:pPr>
            <a:r>
              <a:rPr lang="hr-HR" sz="2400" b="1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F.</a:t>
            </a:r>
            <a:r>
              <a:rPr lang="hr-HR" sz="2400" b="1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 STAV O UTJECAJU DIGITALNIH TEHNOLOGIJA NA ŽIVOT UČENIKA</a:t>
            </a:r>
            <a:endParaRPr sz="2200" b="1" i="0" u="none" strike="noStrike" cap="none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p44"/>
          <p:cNvSpPr txBox="1"/>
          <p:nvPr/>
        </p:nvSpPr>
        <p:spPr>
          <a:xfrm>
            <a:off x="0" y="0"/>
            <a:ext cx="11415900" cy="1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2400"/>
              <a:buFont typeface="Cambria"/>
              <a:buNone/>
            </a:pPr>
            <a:r>
              <a:rPr lang="hr-HR" sz="2400" b="1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F. STAV O UTJECAJU DIGITALNIH TEHNOLOGIJA NA ŽIVOT UČENIKA</a:t>
            </a:r>
            <a:endParaRPr sz="2200" b="1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2400"/>
              <a:buFont typeface="Cambria"/>
              <a:buNone/>
            </a:pPr>
            <a:r>
              <a:rPr lang="hr-HR" sz="2400" b="1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– </a:t>
            </a:r>
            <a:r>
              <a:rPr lang="hr-HR" sz="2400" b="1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USPOREDBA REZULTATA VAŠE ŠKOLE S NACIONALNIM PROSJEKOM U ŠK. GOD. 2021./2022.: </a:t>
            </a:r>
            <a:r>
              <a:rPr lang="hr-HR" sz="2400" b="1">
                <a:solidFill>
                  <a:srgbClr val="C00000"/>
                </a:solidFill>
                <a:latin typeface="Cambria"/>
                <a:ea typeface="Cambria"/>
                <a:cs typeface="Cambria"/>
                <a:sym typeface="Cambria"/>
              </a:rPr>
              <a:t>5. RAZRED</a:t>
            </a:r>
            <a:endParaRPr sz="2200" b="1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0" name="Google Shape;500;p44"/>
          <p:cNvSpPr txBox="1"/>
          <p:nvPr/>
        </p:nvSpPr>
        <p:spPr>
          <a:xfrm>
            <a:off x="359273" y="2131525"/>
            <a:ext cx="1344195" cy="4031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mbria"/>
              <a:buNone/>
            </a:pPr>
            <a:r>
              <a:rPr lang="hr-HR" sz="12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IZRAZITO POZITIVNO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mbria"/>
              <a:buNone/>
            </a:pPr>
            <a:r>
              <a:rPr lang="hr-HR" sz="12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POZITIVNO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mbria"/>
              <a:buNone/>
            </a:pPr>
            <a:r>
              <a:rPr lang="hr-HR" sz="12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NI NEGATIVNO NI POZITIVNO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mbria"/>
              <a:buNone/>
            </a:pPr>
            <a:r>
              <a:rPr lang="hr-HR" sz="12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NEGATIVNO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mbria"/>
              <a:buNone/>
            </a:pPr>
            <a:r>
              <a:rPr lang="hr-HR" sz="12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IZRAZITO NEGATIVNO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501" name="Google Shape;501;p44"/>
          <p:cNvGraphicFramePr/>
          <p:nvPr/>
        </p:nvGraphicFramePr>
        <p:xfrm>
          <a:off x="1864576" y="1003300"/>
          <a:ext cx="10101147" cy="5756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p45"/>
          <p:cNvSpPr txBox="1"/>
          <p:nvPr/>
        </p:nvSpPr>
        <p:spPr>
          <a:xfrm>
            <a:off x="136991" y="279918"/>
            <a:ext cx="11415900" cy="15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2400"/>
              <a:buFont typeface="Cambria"/>
              <a:buNone/>
            </a:pPr>
            <a:r>
              <a:rPr lang="hr-HR" sz="2400" b="1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F. STAV O UTJECAJU DIGITALNIH TEHNOLOGIJA NA ŽIVOT UČENIKA (KAKO TVOJE KORIŠTENJE DIGITALNIH TEHNOLOGIJA UTJEČE NA...?) </a:t>
            </a:r>
            <a:endParaRPr sz="2200" b="1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2400"/>
              <a:buFont typeface="Cambria"/>
              <a:buNone/>
            </a:pPr>
            <a:r>
              <a:rPr lang="hr-HR" sz="2400" b="1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UČENICI VAŠE ŠKOLE U ŠK. GOD. 2021./2022.:</a:t>
            </a:r>
            <a:r>
              <a:rPr lang="hr-HR" sz="2000" b="1">
                <a:solidFill>
                  <a:srgbClr val="C00000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hr-HR" sz="2400" b="1">
                <a:solidFill>
                  <a:srgbClr val="C00000"/>
                </a:solidFill>
                <a:latin typeface="Cambria"/>
                <a:ea typeface="Cambria"/>
                <a:cs typeface="Cambria"/>
                <a:sym typeface="Cambria"/>
              </a:rPr>
              <a:t>5. RAZRED</a:t>
            </a:r>
            <a:endParaRPr sz="2400" b="1">
              <a:solidFill>
                <a:srgbClr val="C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</a:pPr>
            <a:endParaRPr sz="2200" b="1" i="0" u="none" strike="noStrike" cap="none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507" name="Google Shape;507;p45"/>
          <p:cNvGraphicFramePr/>
          <p:nvPr/>
        </p:nvGraphicFramePr>
        <p:xfrm>
          <a:off x="136991" y="1752681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{92FBD975-20E9-4A19-BCB2-CC0099335FC7}</a:tableStyleId>
              </a:tblPr>
              <a:tblGrid>
                <a:gridCol w="4336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3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3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3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3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32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507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mbria"/>
                        <a:buNone/>
                      </a:pPr>
                      <a:r>
                        <a:rPr lang="hr-HR" sz="1100" b="1" u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IZRAZITO NEGATIVNO</a:t>
                      </a:r>
                      <a:endParaRPr sz="1100" b="0" i="0" u="none" strike="noStrik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mbria"/>
                        <a:buNone/>
                      </a:pPr>
                      <a:r>
                        <a:rPr lang="hr-HR" sz="1100" b="1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NEGATIVNO</a:t>
                      </a:r>
                      <a:endParaRPr sz="1100" b="1" i="0" u="none" strike="noStrik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mbria"/>
                        <a:buNone/>
                      </a:pPr>
                      <a:r>
                        <a:rPr lang="hr-HR" sz="1100" b="1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NI NEGATIVNO NI POZITIVNO</a:t>
                      </a:r>
                      <a:endParaRPr sz="1100" b="1" i="0" u="none" strike="noStrik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mbria"/>
                        <a:buNone/>
                      </a:pPr>
                      <a:r>
                        <a:rPr lang="hr-HR" sz="1100" b="1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POZITIVNO</a:t>
                      </a:r>
                      <a:endParaRPr sz="1100" b="1" i="0" u="none" strike="noStrik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mbria"/>
                        <a:buNone/>
                      </a:pPr>
                      <a:r>
                        <a:rPr lang="hr-HR" sz="1100" b="1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IZRAZITO POZITIVNO</a:t>
                      </a:r>
                      <a:endParaRPr sz="1100" b="1" i="0" u="none" strike="noStrik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700">
                <a:tc>
                  <a:txBody>
                    <a:bodyPr/>
                    <a:lstStyle/>
                    <a:p>
                      <a:pPr marL="85725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mbria"/>
                        <a:buNone/>
                      </a:pPr>
                      <a:r>
                        <a:rPr lang="hr-HR" sz="1400" b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Kvalitetu prijateljskih odnosa</a:t>
                      </a:r>
                      <a:endParaRPr sz="1400" b="0" i="0" u="none" strike="noStrik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-</a:t>
                      </a:r>
                      <a:endParaRPr sz="1400" b="0" i="0" u="none" strike="noStrik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2.3%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38.6%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36.4%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22.7%</a:t>
                      </a:r>
                      <a:endParaRPr/>
                    </a:p>
                  </a:txBody>
                  <a:tcPr marL="4775" marR="4775" marT="477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700">
                <a:tc>
                  <a:txBody>
                    <a:bodyPr/>
                    <a:lstStyle/>
                    <a:p>
                      <a:pPr marL="85725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mbria"/>
                        <a:buNone/>
                      </a:pPr>
                      <a:r>
                        <a:rPr lang="hr-HR" sz="1400" b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Kvalitetu odnosa s članovima obitelji</a:t>
                      </a:r>
                      <a:endParaRPr sz="1400" b="0" i="0" u="none" strike="noStrik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2.3%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9.1%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43.2%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15.9%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29.5%</a:t>
                      </a:r>
                      <a:endParaRPr/>
                    </a:p>
                  </a:txBody>
                  <a:tcPr marL="4775" marR="4775" marT="477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700">
                <a:tc>
                  <a:txBody>
                    <a:bodyPr/>
                    <a:lstStyle/>
                    <a:p>
                      <a:pPr marL="85725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mbria"/>
                        <a:buNone/>
                      </a:pPr>
                      <a:r>
                        <a:rPr lang="hr-HR" sz="1400" b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Kvalitetu provođenja slobodnog vremena</a:t>
                      </a:r>
                      <a:endParaRPr sz="1400" b="0" i="0" u="none" strike="noStrik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6.8%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13.6%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38.6%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20.5%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20.5%</a:t>
                      </a:r>
                      <a:endParaRPr/>
                    </a:p>
                  </a:txBody>
                  <a:tcPr marL="4775" marR="4775" marT="477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0700">
                <a:tc>
                  <a:txBody>
                    <a:bodyPr/>
                    <a:lstStyle/>
                    <a:p>
                      <a:pPr marL="85725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mbria"/>
                        <a:buNone/>
                      </a:pPr>
                      <a:r>
                        <a:rPr lang="hr-HR" sz="1400" b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Tvoju informiranost o trenutnim zbivanjima</a:t>
                      </a:r>
                      <a:endParaRPr sz="1400" b="0" i="0" u="none" strike="noStrik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-</a:t>
                      </a:r>
                      <a:endParaRPr sz="1400" b="0" i="0" u="none" strike="noStrik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11.4%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31.8%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34.1%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22.7%</a:t>
                      </a:r>
                      <a:endParaRPr/>
                    </a:p>
                  </a:txBody>
                  <a:tcPr marL="4775" marR="4775" marT="477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0700">
                <a:tc>
                  <a:txBody>
                    <a:bodyPr/>
                    <a:lstStyle/>
                    <a:p>
                      <a:pPr marL="85725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mbria"/>
                        <a:buNone/>
                      </a:pPr>
                      <a:r>
                        <a:rPr lang="hr-HR" sz="1400" b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Tvoje učenje</a:t>
                      </a:r>
                      <a:endParaRPr sz="1400" b="0" i="0" u="none" strike="noStrik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9.1%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27.3%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34.1%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18.2%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11.4%</a:t>
                      </a:r>
                      <a:endParaRPr/>
                    </a:p>
                  </a:txBody>
                  <a:tcPr marL="4775" marR="4775" marT="477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0700">
                <a:tc>
                  <a:txBody>
                    <a:bodyPr/>
                    <a:lstStyle/>
                    <a:p>
                      <a:pPr marL="85725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mbria"/>
                        <a:buNone/>
                      </a:pPr>
                      <a:r>
                        <a:rPr lang="hr-HR" sz="1400" b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Tvoje zdravlje</a:t>
                      </a:r>
                      <a:endParaRPr sz="1400" b="0" i="0" u="none" strike="noStrik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4.5%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11.4%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45.5%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18.2%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20.5%</a:t>
                      </a:r>
                      <a:endParaRPr/>
                    </a:p>
                  </a:txBody>
                  <a:tcPr marL="4775" marR="4775" marT="477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0700">
                <a:tc>
                  <a:txBody>
                    <a:bodyPr/>
                    <a:lstStyle/>
                    <a:p>
                      <a:pPr marL="85725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mbria"/>
                        <a:buNone/>
                      </a:pPr>
                      <a:r>
                        <a:rPr lang="hr-HR" sz="1400" b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Kvalitetu tvojeg života</a:t>
                      </a:r>
                      <a:endParaRPr sz="1400" b="0" i="0" u="none" strike="noStrik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6.8%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18.2%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43.2%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11.4%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20.5%</a:t>
                      </a:r>
                      <a:endParaRPr/>
                    </a:p>
                  </a:txBody>
                  <a:tcPr marL="4775" marR="4775" marT="477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p46"/>
          <p:cNvSpPr txBox="1"/>
          <p:nvPr/>
        </p:nvSpPr>
        <p:spPr>
          <a:xfrm>
            <a:off x="0" y="0"/>
            <a:ext cx="11415900" cy="1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2400"/>
              <a:buFont typeface="Cambria"/>
              <a:buNone/>
            </a:pPr>
            <a:r>
              <a:rPr lang="hr-HR" sz="2400" b="1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F. STAV O UTJECAJU DIGITALNIH TEHNOLOGIJA NA ŽIVOT UČENIKA</a:t>
            </a:r>
            <a:endParaRPr sz="2200" b="1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2400"/>
              <a:buFont typeface="Cambria"/>
              <a:buNone/>
            </a:pPr>
            <a:r>
              <a:rPr lang="hr-HR" sz="2400" b="1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– </a:t>
            </a:r>
            <a:r>
              <a:rPr lang="hr-HR" sz="2400" b="1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USPOREDBA REZULTATA VAŠE ŠKOLE S NACIONALNIM PROSJEKOM U ŠK. GOD. 2021./2022.: </a:t>
            </a:r>
            <a:r>
              <a:rPr lang="hr-HR" sz="2400" b="1">
                <a:solidFill>
                  <a:srgbClr val="C00000"/>
                </a:solidFill>
                <a:latin typeface="Cambria"/>
                <a:ea typeface="Cambria"/>
                <a:cs typeface="Cambria"/>
                <a:sym typeface="Cambria"/>
              </a:rPr>
              <a:t>7. RAZRED</a:t>
            </a:r>
            <a:endParaRPr sz="2200" b="1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3" name="Google Shape;513;p46"/>
          <p:cNvSpPr txBox="1"/>
          <p:nvPr/>
        </p:nvSpPr>
        <p:spPr>
          <a:xfrm>
            <a:off x="359273" y="2174657"/>
            <a:ext cx="1344195" cy="4031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mbria"/>
              <a:buNone/>
            </a:pPr>
            <a:r>
              <a:rPr lang="hr-HR" sz="12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IZRAZITO POZITIVNO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mbria"/>
              <a:buNone/>
            </a:pPr>
            <a:r>
              <a:rPr lang="hr-HR" sz="12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POZITIVNO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mbria"/>
              <a:buNone/>
            </a:pPr>
            <a:r>
              <a:rPr lang="hr-HR" sz="12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NI NEGATIVNO NI POZITIVNO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mbria"/>
              <a:buNone/>
            </a:pPr>
            <a:r>
              <a:rPr lang="hr-HR" sz="12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NEGATIVNO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mbria"/>
              <a:buNone/>
            </a:pPr>
            <a:r>
              <a:rPr lang="hr-HR" sz="12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IZRAZITO NEGATIVNO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514" name="Google Shape;514;p46"/>
          <p:cNvGraphicFramePr/>
          <p:nvPr/>
        </p:nvGraphicFramePr>
        <p:xfrm>
          <a:off x="1761876" y="1079985"/>
          <a:ext cx="10070851" cy="5778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p47"/>
          <p:cNvSpPr txBox="1"/>
          <p:nvPr/>
        </p:nvSpPr>
        <p:spPr>
          <a:xfrm>
            <a:off x="136991" y="279918"/>
            <a:ext cx="11415900" cy="15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2400"/>
              <a:buFont typeface="Cambria"/>
              <a:buNone/>
            </a:pPr>
            <a:r>
              <a:rPr lang="hr-HR" sz="2400" b="1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F. STAV O UTJECAJU DIGITALNIH TEHNOLOGIJA NA ŽIVOT UČENIKA (KAKO TVOJE KORIŠTENJE DIGITALNIH TEHNOLOGIJA UTJEČE NA...?) </a:t>
            </a:r>
            <a:endParaRPr sz="2200" b="1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2400"/>
              <a:buFont typeface="Cambria"/>
              <a:buNone/>
            </a:pPr>
            <a:r>
              <a:rPr lang="hr-HR" sz="2400" b="1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UČENICI VAŠE ŠKOLE U ŠK. GOD. 2021./2022.:</a:t>
            </a:r>
            <a:r>
              <a:rPr lang="hr-HR" sz="2000" b="1">
                <a:solidFill>
                  <a:srgbClr val="C00000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hr-HR" sz="2400" b="1">
                <a:solidFill>
                  <a:srgbClr val="C00000"/>
                </a:solidFill>
                <a:latin typeface="Cambria"/>
                <a:ea typeface="Cambria"/>
                <a:cs typeface="Cambria"/>
                <a:sym typeface="Cambria"/>
              </a:rPr>
              <a:t>7. RAZRED</a:t>
            </a:r>
            <a:endParaRPr sz="2400" b="1">
              <a:solidFill>
                <a:srgbClr val="C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</a:pPr>
            <a:endParaRPr sz="2200" b="1" i="0" u="none" strike="noStrike" cap="none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520" name="Google Shape;520;p47"/>
          <p:cNvGraphicFramePr/>
          <p:nvPr/>
        </p:nvGraphicFramePr>
        <p:xfrm>
          <a:off x="136991" y="1818801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{92FBD975-20E9-4A19-BCB2-CC0099335FC7}</a:tableStyleId>
              </a:tblPr>
              <a:tblGrid>
                <a:gridCol w="4336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3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3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3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3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32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507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mbria"/>
                        <a:buNone/>
                      </a:pPr>
                      <a:r>
                        <a:rPr lang="hr-HR" sz="1100" b="1" u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IZRAZITO NEGATIVNO</a:t>
                      </a:r>
                      <a:endParaRPr sz="1100" b="0" i="0" u="none" strike="noStrik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mbria"/>
                        <a:buNone/>
                      </a:pPr>
                      <a:r>
                        <a:rPr lang="hr-HR" sz="1100" b="1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NEGATIVNO</a:t>
                      </a:r>
                      <a:endParaRPr sz="1100" b="1" i="0" u="none" strike="noStrik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mbria"/>
                        <a:buNone/>
                      </a:pPr>
                      <a:r>
                        <a:rPr lang="hr-HR" sz="1100" b="1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NI NEGATIVNO NI POZITIVNO</a:t>
                      </a:r>
                      <a:endParaRPr sz="1100" b="1" i="0" u="none" strike="noStrik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mbria"/>
                        <a:buNone/>
                      </a:pPr>
                      <a:r>
                        <a:rPr lang="hr-HR" sz="1100" b="1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POZITIVNO</a:t>
                      </a:r>
                      <a:endParaRPr sz="1100" b="1" i="0" u="none" strike="noStrik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mbria"/>
                        <a:buNone/>
                      </a:pPr>
                      <a:r>
                        <a:rPr lang="hr-HR" sz="1100" b="1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IZRAZITO POZITIVNO</a:t>
                      </a:r>
                      <a:endParaRPr sz="1100" b="1" i="0" u="none" strike="noStrik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700">
                <a:tc>
                  <a:txBody>
                    <a:bodyPr/>
                    <a:lstStyle/>
                    <a:p>
                      <a:pPr marL="85725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mbria"/>
                        <a:buNone/>
                      </a:pPr>
                      <a:r>
                        <a:rPr lang="hr-HR" sz="1400" b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Kvalitetu prijateljskih odnosa</a:t>
                      </a:r>
                      <a:endParaRPr sz="1400" b="0" i="0" u="none" strike="noStrik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-</a:t>
                      </a:r>
                      <a:endParaRPr sz="1400" b="0" i="0" u="none" strike="noStrik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5.8%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30.8%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44.2%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19.2%</a:t>
                      </a:r>
                      <a:endParaRPr/>
                    </a:p>
                  </a:txBody>
                  <a:tcPr marL="4775" marR="4775" marT="477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700">
                <a:tc>
                  <a:txBody>
                    <a:bodyPr/>
                    <a:lstStyle/>
                    <a:p>
                      <a:pPr marL="85725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mbria"/>
                        <a:buNone/>
                      </a:pPr>
                      <a:r>
                        <a:rPr lang="hr-HR" sz="1400" b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Kvalitetu odnosa s članovima obitelji</a:t>
                      </a:r>
                      <a:endParaRPr sz="1400" b="0" i="0" u="none" strike="noStrik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-</a:t>
                      </a:r>
                      <a:endParaRPr sz="1400" b="0" i="0" u="none" strike="noStrik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21.2%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48.1%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7.7%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23.1%</a:t>
                      </a:r>
                      <a:endParaRPr/>
                    </a:p>
                  </a:txBody>
                  <a:tcPr marL="4775" marR="4775" marT="477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700">
                <a:tc>
                  <a:txBody>
                    <a:bodyPr/>
                    <a:lstStyle/>
                    <a:p>
                      <a:pPr marL="85725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mbria"/>
                        <a:buNone/>
                      </a:pPr>
                      <a:r>
                        <a:rPr lang="hr-HR" sz="1400" b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Kvalitetu provođenja slobodnog vremena</a:t>
                      </a:r>
                      <a:endParaRPr sz="1400" b="0" i="0" u="none" strike="noStrik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2.0%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23.5%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45.1%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19.6%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9.8%</a:t>
                      </a:r>
                      <a:endParaRPr/>
                    </a:p>
                  </a:txBody>
                  <a:tcPr marL="4775" marR="4775" marT="477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0700">
                <a:tc>
                  <a:txBody>
                    <a:bodyPr/>
                    <a:lstStyle/>
                    <a:p>
                      <a:pPr marL="85725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mbria"/>
                        <a:buNone/>
                      </a:pPr>
                      <a:r>
                        <a:rPr lang="hr-HR" sz="1400" b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Tvoju informiranost o trenutnim zbivanjima</a:t>
                      </a:r>
                      <a:endParaRPr sz="1400" b="0" i="0" u="none" strike="noStrik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3.9%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-</a:t>
                      </a:r>
                      <a:endParaRPr sz="1400" b="0" i="0" u="none" strike="noStrik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27.5%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43.1%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25.5%</a:t>
                      </a:r>
                      <a:endParaRPr/>
                    </a:p>
                  </a:txBody>
                  <a:tcPr marL="4775" marR="4775" marT="477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0700">
                <a:tc>
                  <a:txBody>
                    <a:bodyPr/>
                    <a:lstStyle/>
                    <a:p>
                      <a:pPr marL="85725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mbria"/>
                        <a:buNone/>
                      </a:pPr>
                      <a:r>
                        <a:rPr lang="hr-HR" sz="1400" b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Tvoje učenje</a:t>
                      </a:r>
                      <a:endParaRPr sz="1400" b="0" i="0" u="none" strike="noStrik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13.5%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25.0%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40.4%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11.5%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9.6%</a:t>
                      </a:r>
                      <a:endParaRPr/>
                    </a:p>
                  </a:txBody>
                  <a:tcPr marL="4775" marR="4775" marT="477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0700">
                <a:tc>
                  <a:txBody>
                    <a:bodyPr/>
                    <a:lstStyle/>
                    <a:p>
                      <a:pPr marL="85725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mbria"/>
                        <a:buNone/>
                      </a:pPr>
                      <a:r>
                        <a:rPr lang="hr-HR" sz="1400" b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Tvoje zdravlje</a:t>
                      </a:r>
                      <a:endParaRPr sz="1400" b="0" i="0" u="none" strike="noStrik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3.8%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15.4%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51.9%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13.5%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15.4%</a:t>
                      </a:r>
                      <a:endParaRPr/>
                    </a:p>
                  </a:txBody>
                  <a:tcPr marL="4775" marR="4775" marT="477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0700">
                <a:tc>
                  <a:txBody>
                    <a:bodyPr/>
                    <a:lstStyle/>
                    <a:p>
                      <a:pPr marL="85725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mbria"/>
                        <a:buNone/>
                      </a:pPr>
                      <a:r>
                        <a:rPr lang="hr-HR" sz="1400" b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Kvalitetu tvojeg života</a:t>
                      </a:r>
                      <a:endParaRPr sz="1400" b="0" i="0" u="none" strike="noStrik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3.8%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17.3%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40.4%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28.8%</a:t>
                      </a:r>
                      <a:endParaRPr/>
                    </a:p>
                  </a:txBody>
                  <a:tcPr marL="4775" marR="4775" marT="4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9.6%</a:t>
                      </a:r>
                      <a:endParaRPr/>
                    </a:p>
                  </a:txBody>
                  <a:tcPr marL="4775" marR="4775" marT="477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p48"/>
          <p:cNvSpPr txBox="1"/>
          <p:nvPr/>
        </p:nvSpPr>
        <p:spPr>
          <a:xfrm>
            <a:off x="368339" y="1661748"/>
            <a:ext cx="11655552" cy="2792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mbria"/>
              <a:buNone/>
            </a:pPr>
            <a:r>
              <a:rPr lang="hr-HR" sz="44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INTERPRETACIJA REZULTATA</a:t>
            </a:r>
            <a:endParaRPr sz="3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p49"/>
          <p:cNvSpPr txBox="1"/>
          <p:nvPr/>
        </p:nvSpPr>
        <p:spPr>
          <a:xfrm>
            <a:off x="136991" y="279918"/>
            <a:ext cx="1141586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2400"/>
              <a:buFont typeface="Cambria"/>
              <a:buNone/>
            </a:pPr>
            <a:r>
              <a:rPr lang="hr-HR" sz="2400" b="1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INTERPRETACIJA REZULTATA</a:t>
            </a:r>
            <a:endParaRPr/>
          </a:p>
        </p:txBody>
      </p:sp>
      <p:sp>
        <p:nvSpPr>
          <p:cNvPr id="531" name="Google Shape;531;p49"/>
          <p:cNvSpPr/>
          <p:nvPr/>
        </p:nvSpPr>
        <p:spPr>
          <a:xfrm>
            <a:off x="118533" y="1100349"/>
            <a:ext cx="11954933" cy="43279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5050"/>
              </a:buClr>
              <a:buSzPts val="2000"/>
              <a:buFont typeface="Noto Sans Symbols"/>
              <a:buChar char="▪"/>
            </a:pPr>
            <a:r>
              <a:rPr lang="hr-HR" sz="2000" b="0" i="0" u="none" strike="noStrike" cap="none">
                <a:solidFill>
                  <a:srgbClr val="7F7F7F"/>
                </a:solidFill>
                <a:latin typeface="Cambria"/>
                <a:ea typeface="Cambria"/>
                <a:cs typeface="Cambria"/>
                <a:sym typeface="Cambria"/>
              </a:rPr>
              <a:t>Učenici Vaše škole u šk. god. 21./22. u najvećoj mjeri iskazuju da je pandemija imala ‘ni negativan ni pozitivan’ utjecaj na njihove živote. Odgovori učenika 5. razreda Vaše škole govore o podjednakom utjecaju pandemije kao i kod ostalih škola u odnosu na podatke dobivene na nacionalnoj razini. Isto tako, odgovori učenika 7. razreda Vaše škole negativniji su od rezultata cjelokupnog uzorka. U mlađoj dobnoj skupini, rezultati o utjecaju pandemije na život dobiveni u šk. god. 21./22. podjednaki su rezultatima iz šk. god. 20./21, dok su u starijoj pozitivniji.</a:t>
            </a:r>
            <a:endParaRPr/>
          </a:p>
          <a:p>
            <a:pPr marL="342900" marR="0" lvl="0" indent="-342900" algn="l" rtl="0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Clr>
                <a:srgbClr val="FF5050"/>
              </a:buClr>
              <a:buSzPts val="2000"/>
              <a:buFont typeface="Noto Sans Symbols"/>
              <a:buChar char="▪"/>
            </a:pPr>
            <a:r>
              <a:rPr lang="hr-HR" sz="2000" b="0" i="0" u="none" strike="noStrike" cap="none">
                <a:solidFill>
                  <a:srgbClr val="7F7F7F"/>
                </a:solidFill>
                <a:latin typeface="Cambria"/>
                <a:ea typeface="Cambria"/>
                <a:cs typeface="Cambria"/>
                <a:sym typeface="Cambria"/>
              </a:rPr>
              <a:t>Procjene utjecaja pandemije na pojedine aspekte života učenika 5. razreda Vaše škole odgovaraju procjenama dobivenim na cjelokupnom uzorku. S obzirom na prošlu školsku godinu, procjene ove godine su uglavnom pozitivnije.</a:t>
            </a:r>
            <a:endParaRPr/>
          </a:p>
          <a:p>
            <a:pPr marL="342900" marR="0" lvl="0" indent="-342900" algn="l" rtl="0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Clr>
                <a:srgbClr val="FF5050"/>
              </a:buClr>
              <a:buSzPts val="2000"/>
              <a:buFont typeface="Noto Sans Symbols"/>
              <a:buChar char="▪"/>
            </a:pPr>
            <a:r>
              <a:rPr lang="hr-HR" sz="2000" b="0" i="0" u="none" strike="noStrike" cap="none">
                <a:solidFill>
                  <a:srgbClr val="7F7F7F"/>
                </a:solidFill>
                <a:latin typeface="Cambria"/>
                <a:ea typeface="Cambria"/>
                <a:cs typeface="Cambria"/>
                <a:sym typeface="Cambria"/>
              </a:rPr>
              <a:t>Učenici 7. razreda Vaše škole imaju procjene utjecaja pandemije na pojedine aspekte života veoma slične nacionalnom prosjeku. Vaši učenici daju pozitivnije procjene u ovoj školskoj godini u odnosu na prethodnu osim na stavki zdravlja.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5"/>
          <p:cNvSpPr/>
          <p:nvPr/>
        </p:nvSpPr>
        <p:spPr>
          <a:xfrm>
            <a:off x="279273" y="-67148"/>
            <a:ext cx="11114913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4000">
                <a:solidFill>
                  <a:srgbClr val="595959"/>
                </a:solidFill>
                <a:latin typeface="Cambria"/>
                <a:ea typeface="Cambria"/>
                <a:cs typeface="Cambria"/>
                <a:sym typeface="Cambria"/>
              </a:rPr>
              <a:t>O ISTRAŽIVANJU – ŠK. GOD. 2020./2021.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4000">
                <a:solidFill>
                  <a:srgbClr val="595959"/>
                </a:solidFill>
                <a:latin typeface="Cambria"/>
                <a:ea typeface="Cambria"/>
                <a:cs typeface="Cambria"/>
                <a:sym typeface="Cambria"/>
              </a:rPr>
              <a:t>1. KVANTITATIVNA ISTRAŽIVAČKA DIONICA</a:t>
            </a:r>
            <a:endParaRPr/>
          </a:p>
        </p:txBody>
      </p:sp>
      <p:graphicFrame>
        <p:nvGraphicFramePr>
          <p:cNvPr id="267" name="Google Shape;267;p5"/>
          <p:cNvGraphicFramePr/>
          <p:nvPr/>
        </p:nvGraphicFramePr>
        <p:xfrm>
          <a:off x="628649" y="1256291"/>
          <a:ext cx="11289300" cy="5459239"/>
        </p:xfrm>
        <a:graphic>
          <a:graphicData uri="http://schemas.openxmlformats.org/drawingml/2006/table">
            <a:tbl>
              <a:tblPr>
                <a:noFill/>
                <a:tableStyleId>{B2B47467-3758-479F-B15E-FCAF69C2610F}</a:tableStyleId>
              </a:tblPr>
              <a:tblGrid>
                <a:gridCol w="1769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7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7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7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8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 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800" b="1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OSNOVNA ŠKOLA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800" b="1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SREDNJA ŠKOLA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EAA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8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 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8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RAZREDNA NASTAVA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8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PREDMETNA NASTAVA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5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800" b="1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 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800" b="1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UČENICI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800" b="1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 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8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Klasično istraživanje u kojem su sudjelovali učenici 4. razreda osnovne škole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8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Klasično istraživanje u kojem su sudjelovali učenici 6. i 8. razreda osnovne škole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8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Klasično istraživanje u kojem su sudjelovali učenici 2. i završnih razreda srednje škole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CC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82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800" b="1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 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800" b="1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UČITELJI I NASTAVNICI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800" b="1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 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8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Online istraživanje u kojem su sudjelovali učitelji razredne nastave 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8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Online istraživanje u kojem su sudjelovali učitelji predmetne nastave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8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Online istraživanje u kojem su sudjelovali srednjoškolski nastavnici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CC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6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mbria"/>
                        <a:buNone/>
                      </a:pPr>
                      <a:r>
                        <a:rPr lang="hr-HR" sz="1800" b="1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STRUČNI SURADNICI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8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Online istraživanje u kojem su sudjelovali stručni suradnici osnovnih škola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mbria"/>
                        <a:buNone/>
                      </a:pPr>
                      <a:r>
                        <a:rPr lang="hr-HR" sz="18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Online istraživanje u kojem su sudjelovali stručni suradnici srednjih škola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CC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536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mbria"/>
                        <a:buNone/>
                      </a:pPr>
                      <a:r>
                        <a:rPr lang="hr-HR" sz="1800" b="1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RAVNATELJI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mbria"/>
                        <a:buNone/>
                      </a:pPr>
                      <a:r>
                        <a:rPr lang="hr-HR" sz="18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Online istraživanje u kojem su sudjelovali ravnatelji osnovnih škola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mbria"/>
                        <a:buNone/>
                      </a:pPr>
                      <a:r>
                        <a:rPr lang="hr-HR" sz="18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Online istraživanje u kojem su sudjelovali ravnatelji srednjih škola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CC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p50"/>
          <p:cNvSpPr txBox="1"/>
          <p:nvPr/>
        </p:nvSpPr>
        <p:spPr>
          <a:xfrm>
            <a:off x="136991" y="279918"/>
            <a:ext cx="1141586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2400"/>
              <a:buFont typeface="Cambria"/>
              <a:buNone/>
            </a:pPr>
            <a:r>
              <a:rPr lang="hr-HR" sz="2400" b="1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INTERPRETACIJA REZULTATA</a:t>
            </a:r>
            <a:endParaRPr/>
          </a:p>
        </p:txBody>
      </p:sp>
      <p:sp>
        <p:nvSpPr>
          <p:cNvPr id="537" name="Google Shape;537;p50"/>
          <p:cNvSpPr/>
          <p:nvPr/>
        </p:nvSpPr>
        <p:spPr>
          <a:xfrm>
            <a:off x="29028" y="751072"/>
            <a:ext cx="12133943" cy="4789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5050"/>
              </a:buClr>
              <a:buSzPts val="2000"/>
              <a:buFont typeface="Noto Sans Symbols"/>
              <a:buChar char="▪"/>
            </a:pPr>
            <a:r>
              <a:rPr lang="hr-HR" sz="2000">
                <a:solidFill>
                  <a:srgbClr val="7F7F7F"/>
                </a:solidFill>
                <a:latin typeface="Cambria"/>
                <a:ea typeface="Cambria"/>
                <a:cs typeface="Cambria"/>
                <a:sym typeface="Cambria"/>
              </a:rPr>
              <a:t>Učenici 7. razreda Vaše škole ističu negativan utjecaj promjena u nastavi i organizaciji škole zbog pandemije na radne navike (41,2%), razumijevanje školskog gradiva (48,0%) i volju za učenjem (57,1%). Pozitivno je procijenjen utjecaj na razvijenost vještina rada s računalom/tabletom (64,8%). Najviše ni pozitivno ni negativno procjenjeni utjecaji su utjecaj na odnos s nastavnicima (58,8%) i znanje i vještine iz školskih predmeta (51,0%). Procjene učenika Vaše škole slične su rezultatima dobivenima na cjelokupnom uzorku.</a:t>
            </a:r>
            <a:endParaRPr/>
          </a:p>
          <a:p>
            <a:pPr marL="342900" marR="0" lvl="0" indent="-342900" algn="l" rtl="0">
              <a:lnSpc>
                <a:spcPct val="107000"/>
              </a:lnSpc>
              <a:spcBef>
                <a:spcPts val="2000"/>
              </a:spcBef>
              <a:spcAft>
                <a:spcPts val="0"/>
              </a:spcAft>
              <a:buClr>
                <a:srgbClr val="FF5050"/>
              </a:buClr>
              <a:buSzPts val="2000"/>
              <a:buFont typeface="Noto Sans Symbols"/>
              <a:buChar char="▪"/>
            </a:pPr>
            <a:r>
              <a:rPr lang="hr-HR" sz="2000">
                <a:solidFill>
                  <a:srgbClr val="7F7F7F"/>
                </a:solidFill>
                <a:latin typeface="Cambria"/>
                <a:ea typeface="Cambria"/>
                <a:cs typeface="Cambria"/>
                <a:sym typeface="Cambria"/>
              </a:rPr>
              <a:t>Usporedba procjena Vaših učenika u dvije školske godine ukazuje na negativnije rezultate ove šk. god. u odnosu na prethodnu.</a:t>
            </a:r>
            <a:endParaRPr/>
          </a:p>
          <a:p>
            <a:pPr marL="342900" marR="0" lvl="0" indent="-342900" algn="l" rtl="0">
              <a:lnSpc>
                <a:spcPct val="107000"/>
              </a:lnSpc>
              <a:spcBef>
                <a:spcPts val="2000"/>
              </a:spcBef>
              <a:spcAft>
                <a:spcPts val="0"/>
              </a:spcAft>
              <a:buClr>
                <a:srgbClr val="FF5050"/>
              </a:buClr>
              <a:buSzPts val="2000"/>
              <a:buFont typeface="Noto Sans Symbols"/>
              <a:buChar char="▪"/>
            </a:pPr>
            <a:r>
              <a:rPr lang="hr-HR" sz="2000">
                <a:solidFill>
                  <a:srgbClr val="7F7F7F"/>
                </a:solidFill>
                <a:latin typeface="Cambria"/>
                <a:ea typeface="Cambria"/>
                <a:cs typeface="Cambria"/>
                <a:sym typeface="Cambria"/>
              </a:rPr>
              <a:t>Vaši učenici 7. razreda izražavaju da u šk. god. 21./22. ponekad imaju poteškoća u samoregulaciji vlastitog učenja. Glavne poteškoće odnose se na pokretanje samog/same sebe za početak rada (39,1%) i održavanje pažnje tijekom rada na školskim obvezama (42,6%).</a:t>
            </a:r>
            <a:endParaRPr/>
          </a:p>
          <a:p>
            <a:pPr marL="342900" marR="0" lvl="0" indent="-342900" algn="l" rtl="0">
              <a:lnSpc>
                <a:spcPct val="107000"/>
              </a:lnSpc>
              <a:spcBef>
                <a:spcPts val="2000"/>
              </a:spcBef>
              <a:spcAft>
                <a:spcPts val="0"/>
              </a:spcAft>
              <a:buClr>
                <a:srgbClr val="FF5050"/>
              </a:buClr>
              <a:buSzPts val="2000"/>
              <a:buFont typeface="Noto Sans Symbols"/>
              <a:buChar char="▪"/>
            </a:pPr>
            <a:r>
              <a:rPr lang="hr-HR" sz="2000">
                <a:solidFill>
                  <a:srgbClr val="7F7F7F"/>
                </a:solidFill>
                <a:latin typeface="Cambria"/>
                <a:ea typeface="Cambria"/>
                <a:cs typeface="Cambria"/>
                <a:sym typeface="Cambria"/>
              </a:rPr>
              <a:t>Teškoće pri ispunjavanju školskih obveza Vaših učenika negativnije su od cjelokupnog uzorka učenika 7. razreda.</a:t>
            </a:r>
            <a:endParaRPr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Google Shape;542;p51"/>
          <p:cNvSpPr txBox="1"/>
          <p:nvPr/>
        </p:nvSpPr>
        <p:spPr>
          <a:xfrm>
            <a:off x="136991" y="279918"/>
            <a:ext cx="1141586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2400"/>
              <a:buFont typeface="Cambria"/>
              <a:buNone/>
            </a:pPr>
            <a:r>
              <a:rPr lang="hr-HR" sz="2400" b="1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INTERPRETACIJA REZULTATA</a:t>
            </a:r>
            <a:endParaRPr/>
          </a:p>
        </p:txBody>
      </p:sp>
      <p:sp>
        <p:nvSpPr>
          <p:cNvPr id="543" name="Google Shape;543;p51"/>
          <p:cNvSpPr/>
          <p:nvPr/>
        </p:nvSpPr>
        <p:spPr>
          <a:xfrm>
            <a:off x="1" y="1732161"/>
            <a:ext cx="12191999" cy="3844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5050"/>
              </a:buClr>
              <a:buSzPts val="2000"/>
              <a:buFont typeface="Noto Sans Symbols"/>
              <a:buChar char="▪"/>
            </a:pPr>
            <a:r>
              <a:rPr lang="hr-HR" sz="2000">
                <a:solidFill>
                  <a:srgbClr val="7F7F7F"/>
                </a:solidFill>
                <a:latin typeface="Cambria"/>
                <a:ea typeface="Cambria"/>
                <a:cs typeface="Cambria"/>
                <a:sym typeface="Cambria"/>
              </a:rPr>
              <a:t>Učenici 5. razreda Vaše škole iskazuju u najvećem postotku da su tijekom ove školske godine u usporedbi s razdobljem prije pandemije COVID-19 provodili podjednako mnogo (40,9%) ili više (31,8%) vremena pred ekranima. Znatno više pred ekranima bilo je 20,5% učenika Vaše škole. U usporedbi s rezultatima dobivenima na cjelokupnom uzorku, učenici Vaše škole iskazuju češće korištenje mobitela, računala ili televizora s obzirom na nacionalni prosjek, te u prosjeku učestalije korištenje uređaja s obzirom na razdoblje prije pandemije.</a:t>
            </a:r>
            <a:endParaRPr/>
          </a:p>
          <a:p>
            <a:pPr marL="342900" marR="0" lvl="0" indent="-342900" algn="l" rtl="0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Clr>
                <a:srgbClr val="FF5050"/>
              </a:buClr>
              <a:buSzPts val="2000"/>
              <a:buFont typeface="Noto Sans Symbols"/>
              <a:buChar char="▪"/>
            </a:pPr>
            <a:r>
              <a:rPr lang="hr-HR" sz="2000">
                <a:solidFill>
                  <a:srgbClr val="7F7F7F"/>
                </a:solidFill>
                <a:latin typeface="Cambria"/>
                <a:ea typeface="Cambria"/>
                <a:cs typeface="Cambria"/>
                <a:sym typeface="Cambria"/>
              </a:rPr>
              <a:t>Slično učenicima 5. razreda, dominantan odgovor učenika 7. razreda Vaše škole govori o tome da su učenici u šk. god. 21./22. provodili više vremena pred ekranima u odnosu na razdoblje prije pandemije (34,6%). Druga veća skupina učenika odgovorila je kako podjednako mnogo vremena provode pred ekrana (26,9%). S obzirom na nacionalni prosjek, učenici su provodili podjednako mnogo vremena pred ekranima s obzirom na ostale škole.</a:t>
            </a:r>
            <a:endParaRPr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Google Shape;548;p52"/>
          <p:cNvSpPr txBox="1"/>
          <p:nvPr/>
        </p:nvSpPr>
        <p:spPr>
          <a:xfrm>
            <a:off x="136991" y="279918"/>
            <a:ext cx="1141586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2400"/>
              <a:buFont typeface="Cambria"/>
              <a:buNone/>
            </a:pPr>
            <a:r>
              <a:rPr lang="hr-HR" sz="2400" b="1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INTERPRETACIJA REZULTATA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9" name="Google Shape;549;p52"/>
          <p:cNvSpPr/>
          <p:nvPr/>
        </p:nvSpPr>
        <p:spPr>
          <a:xfrm>
            <a:off x="136991" y="741583"/>
            <a:ext cx="11839574" cy="4702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5050"/>
              </a:buClr>
              <a:buSzPts val="2000"/>
              <a:buFont typeface="Noto Sans Symbols"/>
              <a:buChar char="▪"/>
            </a:pPr>
            <a:r>
              <a:rPr lang="hr-HR" sz="2000">
                <a:solidFill>
                  <a:srgbClr val="7F7F7F"/>
                </a:solidFill>
                <a:latin typeface="Cambria"/>
                <a:ea typeface="Cambria"/>
                <a:cs typeface="Cambria"/>
                <a:sym typeface="Cambria"/>
              </a:rPr>
              <a:t>Učenici 5. razreda Vaše škole procjenjuju da korištenje digitalnih tehnologija pozitivno ili izrazito pozitivno utječe na njihovu informiranost o trenutnim zbivanjima (56,8%) koja nema nijednu izrazito negativnu procjenu, kvalitetu provođenja slobodnog vremena (41,0%) i kvalitetu prijateljskih odnosa (59,1%).</a:t>
            </a:r>
            <a:endParaRPr/>
          </a:p>
          <a:p>
            <a:pPr marL="342900" marR="0" lvl="0" indent="-215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5050"/>
              </a:buClr>
              <a:buSzPts val="2000"/>
              <a:buFont typeface="Noto Sans Symbols"/>
              <a:buNone/>
            </a:pPr>
            <a:endParaRPr sz="2000">
              <a:solidFill>
                <a:srgbClr val="7F7F7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342900" marR="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5050"/>
              </a:buClr>
              <a:buSzPts val="2000"/>
              <a:buFont typeface="Noto Sans Symbols"/>
              <a:buChar char="▪"/>
            </a:pPr>
            <a:r>
              <a:rPr lang="hr-HR" sz="2000">
                <a:solidFill>
                  <a:srgbClr val="7F7F7F"/>
                </a:solidFill>
                <a:latin typeface="Cambria"/>
                <a:ea typeface="Cambria"/>
                <a:cs typeface="Cambria"/>
                <a:sym typeface="Cambria"/>
              </a:rPr>
              <a:t>U odnosu na nacionalni prosjek, stavovi učenika 5. razreda Vaše škole o utjecaju digitalnih tehnologija na život učenika odgovaraju stavovima prosjeka, iako su negativniji.</a:t>
            </a:r>
            <a:endParaRPr/>
          </a:p>
          <a:p>
            <a:pPr marL="342900" marR="0" lvl="0" indent="-215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5050"/>
              </a:buClr>
              <a:buSzPts val="2000"/>
              <a:buFont typeface="Noto Sans Symbols"/>
              <a:buNone/>
            </a:pPr>
            <a:endParaRPr sz="2000">
              <a:solidFill>
                <a:srgbClr val="7F7F7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342900" marR="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5050"/>
              </a:buClr>
              <a:buSzPts val="2000"/>
              <a:buFont typeface="Noto Sans Symbols"/>
              <a:buChar char="▪"/>
            </a:pPr>
            <a:r>
              <a:rPr lang="hr-HR" sz="2000">
                <a:solidFill>
                  <a:srgbClr val="7F7F7F"/>
                </a:solidFill>
                <a:latin typeface="Cambria"/>
                <a:ea typeface="Cambria"/>
                <a:cs typeface="Cambria"/>
                <a:sym typeface="Cambria"/>
              </a:rPr>
              <a:t>Učenici 7. razreda Vaše škole većinom utjecaj korištenja digitalnih tehnologija ocjenjuju kao ni pozitivan ni negativan. Najveći pozitivan postotak odnosi se na utjecaj korištenja digitalnih tehnologija na njihovu informiranost o trenutnim zbivanjima (68,6% učenika odabralo je odgovor pozitivan ili izrazito pozitivan), koja nema nijednu negativnu procjenu, i kvalitetu prijateljskih odnosa (63,4%).</a:t>
            </a:r>
            <a:endParaRPr/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7F7F7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342900" marR="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5050"/>
              </a:buClr>
              <a:buSzPts val="2000"/>
              <a:buFont typeface="Noto Sans Symbols"/>
              <a:buChar char="▪"/>
            </a:pPr>
            <a:r>
              <a:rPr lang="hr-HR" sz="2000">
                <a:solidFill>
                  <a:srgbClr val="7F7F7F"/>
                </a:solidFill>
                <a:latin typeface="Cambria"/>
                <a:ea typeface="Cambria"/>
                <a:cs typeface="Cambria"/>
                <a:sym typeface="Cambria"/>
              </a:rPr>
              <a:t>Stavovi učenika 7. razreda Vaše škole odgovaraju stavovima cjelokupnog uzorka učenika.</a:t>
            </a:r>
            <a:endParaRPr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p53"/>
          <p:cNvSpPr txBox="1">
            <a:spLocks noGrp="1"/>
          </p:cNvSpPr>
          <p:nvPr>
            <p:ph type="ctrTitle"/>
          </p:nvPr>
        </p:nvSpPr>
        <p:spPr>
          <a:xfrm>
            <a:off x="99075" y="1786388"/>
            <a:ext cx="11802964" cy="2503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mbria"/>
              <a:buNone/>
            </a:pPr>
            <a:r>
              <a:rPr lang="hr-HR" sz="4000">
                <a:latin typeface="Cambria"/>
                <a:ea typeface="Cambria"/>
                <a:cs typeface="Cambria"/>
                <a:sym typeface="Cambria"/>
              </a:rPr>
              <a:t>ZA DODATNE INFORMACIJE:</a:t>
            </a:r>
            <a:br>
              <a:rPr lang="hr-HR" sz="4000">
                <a:latin typeface="Cambria"/>
                <a:ea typeface="Cambria"/>
                <a:cs typeface="Cambria"/>
                <a:sym typeface="Cambria"/>
              </a:rPr>
            </a:br>
            <a:r>
              <a:rPr lang="hr-HR" sz="3200" u="sng">
                <a:solidFill>
                  <a:schemeClr val="hlink"/>
                </a:solidFill>
                <a:latin typeface="Cambria"/>
                <a:ea typeface="Cambria"/>
                <a:cs typeface="Cambria"/>
                <a:sym typeface="Cambria"/>
                <a:hlinkClick r:id="rId3"/>
              </a:rPr>
              <a:t>boris@idi.hr</a:t>
            </a:r>
            <a:br>
              <a:rPr lang="hr-HR" sz="3200">
                <a:latin typeface="Cambria"/>
                <a:ea typeface="Cambria"/>
                <a:cs typeface="Cambria"/>
                <a:sym typeface="Cambria"/>
              </a:rPr>
            </a:br>
            <a:r>
              <a:rPr lang="hr-HR" sz="3200" u="sng">
                <a:solidFill>
                  <a:schemeClr val="hlink"/>
                </a:solidFill>
                <a:latin typeface="Cambria"/>
                <a:ea typeface="Cambria"/>
                <a:cs typeface="Cambria"/>
                <a:sym typeface="Cambria"/>
                <a:hlinkClick r:id="rId4"/>
              </a:rPr>
              <a:t>zrinka@idi.hr</a:t>
            </a:r>
            <a:r>
              <a:rPr lang="hr-HR" sz="3200">
                <a:latin typeface="Cambria"/>
                <a:ea typeface="Cambria"/>
                <a:cs typeface="Cambria"/>
                <a:sym typeface="Cambria"/>
              </a:rPr>
              <a:t> </a:t>
            </a:r>
            <a:br>
              <a:rPr lang="hr-HR" sz="4000">
                <a:latin typeface="Cambria"/>
                <a:ea typeface="Cambria"/>
                <a:cs typeface="Cambria"/>
                <a:sym typeface="Cambria"/>
              </a:rPr>
            </a:br>
            <a:r>
              <a:rPr lang="hr-HR" sz="3200" u="sng">
                <a:solidFill>
                  <a:schemeClr val="hlink"/>
                </a:solidFill>
                <a:latin typeface="Cambria"/>
                <a:ea typeface="Cambria"/>
                <a:cs typeface="Cambria"/>
                <a:sym typeface="Cambria"/>
                <a:hlinkClick r:id="rId5"/>
              </a:rPr>
              <a:t>jana@idi.hr</a:t>
            </a:r>
            <a:endParaRPr sz="3200" u="sng"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555" name="Google Shape;555;p53" descr="memorandum_headIDIZ_CIRO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57136" y="5007769"/>
            <a:ext cx="7562850" cy="1438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6" name="Google Shape;556;p53" descr="https://lh3.googleusercontent.com/eLJeyX4Ret75-CxodYnSQb35bAdv_zahzUSmtFS_33lXC_AzypshQE9lC39ysa4IjcagKE2Hi-fn02cDomVTdIylIIT8StLxe9h6uIds0B2KKUD0wF8uQGxVqGwiA5FUob61EBLiTDd53DCuMJUxIQ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131980" y="5314478"/>
            <a:ext cx="1973386" cy="8248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6"/>
          <p:cNvSpPr/>
          <p:nvPr/>
        </p:nvSpPr>
        <p:spPr>
          <a:xfrm>
            <a:off x="260223" y="65547"/>
            <a:ext cx="11114913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4000">
                <a:solidFill>
                  <a:srgbClr val="595959"/>
                </a:solidFill>
                <a:latin typeface="Cambria"/>
                <a:ea typeface="Cambria"/>
                <a:cs typeface="Cambria"/>
                <a:sym typeface="Cambria"/>
              </a:rPr>
              <a:t>O ISTRAŽIVANJU – ŠK. GOD. 2021./2022.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4000">
                <a:solidFill>
                  <a:srgbClr val="595959"/>
                </a:solidFill>
                <a:latin typeface="Cambria"/>
                <a:ea typeface="Cambria"/>
                <a:cs typeface="Cambria"/>
                <a:sym typeface="Cambria"/>
              </a:rPr>
              <a:t>2. KVANTITATIVNA ISTRAŽIVAČKA DIONICA</a:t>
            </a:r>
            <a:endParaRPr/>
          </a:p>
        </p:txBody>
      </p:sp>
      <p:graphicFrame>
        <p:nvGraphicFramePr>
          <p:cNvPr id="273" name="Google Shape;273;p6"/>
          <p:cNvGraphicFramePr/>
          <p:nvPr/>
        </p:nvGraphicFramePr>
        <p:xfrm>
          <a:off x="174498" y="1703965"/>
          <a:ext cx="11570350" cy="4954700"/>
        </p:xfrm>
        <a:graphic>
          <a:graphicData uri="http://schemas.openxmlformats.org/drawingml/2006/table">
            <a:tbl>
              <a:tblPr>
                <a:noFill/>
                <a:tableStyleId>{B2B47467-3758-479F-B15E-FCAF69C2610F}</a:tableStyleId>
              </a:tblPr>
              <a:tblGrid>
                <a:gridCol w="181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7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3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8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 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800" b="1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OSNOVNA ŠKOLA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2F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800" b="1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SREDNJA ŠKOLA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EAA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4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8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 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800" b="1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 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800" b="1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UČENICI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800" b="1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 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8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Klasično istraživanje u kojem su sudjelovali učenici 5. i 7. razreda osnovne škole – isti učenici koji su sudjelovali prethodne školske godine u prvoj istraživačkoj dionici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mbria"/>
                        <a:buNone/>
                      </a:pPr>
                      <a:r>
                        <a:rPr lang="hr-HR" sz="18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Klasično istraživanje u kojem su sudjelovali učenici 3. razreda srednje škole  – isti učenici koji su sudjelovali prethodne školske godine u prvoj istraživačkoj dionici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CC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33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800" b="1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 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800" b="1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UČITELJI I NASTAVNICI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800" b="1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 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8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Online istraživanje u kojem su sudjelovali učitelji razredne i predmetne nastave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8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Online istraživanje u kojem su sudjelovali srednjoškolski nastavnici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CC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7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7"/>
          <p:cNvSpPr/>
          <p:nvPr/>
        </p:nvSpPr>
        <p:spPr>
          <a:xfrm>
            <a:off x="325315" y="1366660"/>
            <a:ext cx="11347763" cy="36009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8000" b="1">
                <a:solidFill>
                  <a:srgbClr val="FF5050"/>
                </a:solidFill>
                <a:latin typeface="Cambria"/>
                <a:ea typeface="Cambria"/>
                <a:cs typeface="Cambria"/>
                <a:sym typeface="Cambria"/>
              </a:rPr>
              <a:t>165 ŠKOLA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600">
              <a:solidFill>
                <a:srgbClr val="595959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hr-HR" sz="3600" b="1">
                <a:solidFill>
                  <a:srgbClr val="595959"/>
                </a:solidFill>
                <a:latin typeface="Cambria"/>
                <a:ea typeface="Cambria"/>
                <a:cs typeface="Cambria"/>
                <a:sym typeface="Cambria"/>
              </a:rPr>
              <a:t>81</a:t>
            </a:r>
            <a:r>
              <a:rPr lang="hr-HR" sz="3600">
                <a:solidFill>
                  <a:srgbClr val="595959"/>
                </a:solidFill>
                <a:latin typeface="Cambria"/>
                <a:ea typeface="Cambria"/>
                <a:cs typeface="Cambria"/>
                <a:sym typeface="Cambria"/>
              </a:rPr>
              <a:t> OSNOVNIH ŠKOLA </a:t>
            </a:r>
            <a:endParaRPr/>
          </a:p>
          <a:p>
            <a:pPr marL="0" marR="0" lvl="0" indent="0" algn="ctr" rtl="0">
              <a:spcBef>
                <a:spcPts val="2400"/>
              </a:spcBef>
              <a:spcAft>
                <a:spcPts val="0"/>
              </a:spcAft>
              <a:buNone/>
            </a:pPr>
            <a:r>
              <a:rPr lang="hr-HR" sz="3600" b="1">
                <a:solidFill>
                  <a:srgbClr val="595959"/>
                </a:solidFill>
                <a:latin typeface="Cambria"/>
                <a:ea typeface="Cambria"/>
                <a:cs typeface="Cambria"/>
                <a:sym typeface="Cambria"/>
              </a:rPr>
              <a:t>84</a:t>
            </a:r>
            <a:r>
              <a:rPr lang="hr-HR" sz="3600">
                <a:solidFill>
                  <a:srgbClr val="595959"/>
                </a:solidFill>
                <a:latin typeface="Cambria"/>
                <a:ea typeface="Cambria"/>
                <a:cs typeface="Cambria"/>
                <a:sym typeface="Cambria"/>
              </a:rPr>
              <a:t> SREDNJIH ŠKOLA</a:t>
            </a:r>
            <a:endParaRPr/>
          </a:p>
        </p:txBody>
      </p:sp>
      <p:sp>
        <p:nvSpPr>
          <p:cNvPr id="279" name="Google Shape;279;p7"/>
          <p:cNvSpPr/>
          <p:nvPr/>
        </p:nvSpPr>
        <p:spPr>
          <a:xfrm>
            <a:off x="260223" y="65547"/>
            <a:ext cx="11114913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4000">
                <a:solidFill>
                  <a:srgbClr val="595959"/>
                </a:solidFill>
                <a:latin typeface="Cambria"/>
                <a:ea typeface="Cambria"/>
                <a:cs typeface="Cambria"/>
                <a:sym typeface="Cambria"/>
              </a:rPr>
              <a:t>2. KVANTITATIVNA ISTRAŽIVAČKA DIONICA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8"/>
          <p:cNvSpPr/>
          <p:nvPr/>
        </p:nvSpPr>
        <p:spPr>
          <a:xfrm>
            <a:off x="260223" y="65547"/>
            <a:ext cx="11114913" cy="800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4600">
                <a:solidFill>
                  <a:srgbClr val="595959"/>
                </a:solidFill>
                <a:latin typeface="Cambria"/>
                <a:ea typeface="Cambria"/>
                <a:cs typeface="Cambria"/>
                <a:sym typeface="Cambria"/>
              </a:rPr>
              <a:t>U SVAKOJ ŠKOLI</a:t>
            </a:r>
            <a:endParaRPr/>
          </a:p>
        </p:txBody>
      </p:sp>
      <p:sp>
        <p:nvSpPr>
          <p:cNvPr id="285" name="Google Shape;285;p8"/>
          <p:cNvSpPr/>
          <p:nvPr/>
        </p:nvSpPr>
        <p:spPr>
          <a:xfrm>
            <a:off x="659422" y="1912750"/>
            <a:ext cx="10989330" cy="3262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685800" marR="0" lvl="0" indent="-685800" algn="l" rtl="0">
              <a:spcBef>
                <a:spcPts val="0"/>
              </a:spcBef>
              <a:spcAft>
                <a:spcPts val="0"/>
              </a:spcAft>
              <a:buClr>
                <a:srgbClr val="FF5050"/>
              </a:buClr>
              <a:buSzPts val="3600"/>
              <a:buFont typeface="Noto Sans Symbols"/>
              <a:buChar char="▪"/>
            </a:pPr>
            <a:r>
              <a:rPr lang="hr-HR" sz="3600">
                <a:solidFill>
                  <a:srgbClr val="595959"/>
                </a:solidFill>
                <a:latin typeface="Cambria"/>
                <a:ea typeface="Cambria"/>
                <a:cs typeface="Cambria"/>
                <a:sym typeface="Cambria"/>
              </a:rPr>
              <a:t>Učitelji i nastavnici – </a:t>
            </a:r>
            <a:r>
              <a:rPr lang="hr-HR" sz="3200">
                <a:solidFill>
                  <a:srgbClr val="595959"/>
                </a:solidFill>
                <a:latin typeface="Cambria"/>
                <a:ea typeface="Cambria"/>
                <a:cs typeface="Cambria"/>
                <a:sym typeface="Cambria"/>
              </a:rPr>
              <a:t>online upitnici: posebne inačice po razinama (OŠ/SŠ)</a:t>
            </a:r>
            <a:endParaRPr/>
          </a:p>
          <a:p>
            <a:pPr marL="685800" marR="0" lvl="0" indent="-685800" algn="l" rtl="0">
              <a:spcBef>
                <a:spcPts val="1200"/>
              </a:spcBef>
              <a:spcAft>
                <a:spcPts val="0"/>
              </a:spcAft>
              <a:buClr>
                <a:srgbClr val="FF5050"/>
              </a:buClr>
              <a:buSzPts val="3600"/>
              <a:buFont typeface="Noto Sans Symbols"/>
              <a:buChar char="▪"/>
            </a:pPr>
            <a:r>
              <a:rPr lang="hr-HR" sz="3600">
                <a:solidFill>
                  <a:srgbClr val="595959"/>
                </a:solidFill>
                <a:latin typeface="Cambria"/>
                <a:ea typeface="Cambria"/>
                <a:cs typeface="Cambria"/>
                <a:sym typeface="Cambria"/>
              </a:rPr>
              <a:t>Učenici – </a:t>
            </a:r>
            <a:r>
              <a:rPr lang="hr-HR" sz="3200">
                <a:solidFill>
                  <a:srgbClr val="595959"/>
                </a:solidFill>
                <a:latin typeface="Cambria"/>
                <a:ea typeface="Cambria"/>
                <a:cs typeface="Cambria"/>
                <a:sym typeface="Cambria"/>
              </a:rPr>
              <a:t>provedba uživo u suradnji sa školama</a:t>
            </a:r>
            <a:endParaRPr/>
          </a:p>
          <a:p>
            <a:pPr marL="1143000" marR="0" lvl="1" indent="-685800" algn="l" rtl="0">
              <a:spcBef>
                <a:spcPts val="1200"/>
              </a:spcBef>
              <a:spcAft>
                <a:spcPts val="0"/>
              </a:spcAft>
              <a:buClr>
                <a:srgbClr val="FF5050"/>
              </a:buClr>
              <a:buSzPts val="3600"/>
              <a:buFont typeface="Noto Sans Symbols"/>
              <a:buChar char="▪"/>
            </a:pPr>
            <a:r>
              <a:rPr lang="hr-HR" sz="3600" b="0" i="0" u="none" strike="noStrike" cap="none">
                <a:solidFill>
                  <a:srgbClr val="595959"/>
                </a:solidFill>
                <a:latin typeface="Cambria"/>
                <a:ea typeface="Cambria"/>
                <a:cs typeface="Cambria"/>
                <a:sym typeface="Cambria"/>
              </a:rPr>
              <a:t>OŠ – 5. i 7. razredi</a:t>
            </a:r>
            <a:endParaRPr/>
          </a:p>
          <a:p>
            <a:pPr marL="1143000" marR="0" lvl="1" indent="-685800" algn="l" rtl="0">
              <a:spcBef>
                <a:spcPts val="1200"/>
              </a:spcBef>
              <a:spcAft>
                <a:spcPts val="0"/>
              </a:spcAft>
              <a:buClr>
                <a:srgbClr val="FF5050"/>
              </a:buClr>
              <a:buSzPts val="3600"/>
              <a:buFont typeface="Noto Sans Symbols"/>
              <a:buChar char="▪"/>
            </a:pPr>
            <a:r>
              <a:rPr lang="hr-HR" sz="3600" b="0" i="0" u="none" strike="noStrike" cap="none">
                <a:solidFill>
                  <a:srgbClr val="595959"/>
                </a:solidFill>
                <a:latin typeface="Cambria"/>
                <a:ea typeface="Cambria"/>
                <a:cs typeface="Cambria"/>
                <a:sym typeface="Cambria"/>
              </a:rPr>
              <a:t>SŠ – 3. razredi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9"/>
          <p:cNvSpPr txBox="1">
            <a:spLocks noGrp="1"/>
          </p:cNvSpPr>
          <p:nvPr>
            <p:ph type="ctrTitle"/>
          </p:nvPr>
        </p:nvSpPr>
        <p:spPr>
          <a:xfrm>
            <a:off x="272770" y="1244791"/>
            <a:ext cx="11655552" cy="3919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5050"/>
              </a:buClr>
              <a:buSzPts val="4400"/>
              <a:buFont typeface="Cambria"/>
              <a:buNone/>
            </a:pPr>
            <a:r>
              <a:rPr lang="hr-HR" sz="4400">
                <a:solidFill>
                  <a:srgbClr val="FF5050"/>
                </a:solidFill>
                <a:latin typeface="Cambria"/>
                <a:ea typeface="Cambria"/>
                <a:cs typeface="Cambria"/>
                <a:sym typeface="Cambria"/>
              </a:rPr>
              <a:t>OSTVARENI UZORCI UČENIKA U OSNOVNIM ŠKOLAMA – DRUGI ISTRAŽIVAČKI VAL</a:t>
            </a:r>
            <a:br>
              <a:rPr lang="hr-HR" sz="4000">
                <a:latin typeface="Cambria"/>
                <a:ea typeface="Cambria"/>
                <a:cs typeface="Cambria"/>
                <a:sym typeface="Cambria"/>
              </a:rPr>
            </a:br>
            <a:r>
              <a:rPr lang="hr-HR" sz="3600">
                <a:latin typeface="Cambria"/>
                <a:ea typeface="Cambria"/>
                <a:cs typeface="Cambria"/>
                <a:sym typeface="Cambria"/>
              </a:rPr>
              <a:t>Učenici 5. razreda – </a:t>
            </a:r>
            <a:r>
              <a:rPr lang="hr-HR" sz="3600" b="1">
                <a:solidFill>
                  <a:srgbClr val="FF5050"/>
                </a:solidFill>
                <a:latin typeface="Cambria"/>
                <a:ea typeface="Cambria"/>
                <a:cs typeface="Cambria"/>
                <a:sym typeface="Cambria"/>
              </a:rPr>
              <a:t>3728</a:t>
            </a:r>
            <a:br>
              <a:rPr lang="hr-HR" sz="3600" b="1">
                <a:solidFill>
                  <a:srgbClr val="FF5050"/>
                </a:solidFill>
                <a:latin typeface="Cambria"/>
                <a:ea typeface="Cambria"/>
                <a:cs typeface="Cambria"/>
                <a:sym typeface="Cambria"/>
              </a:rPr>
            </a:br>
            <a:r>
              <a:rPr lang="hr-HR" sz="3600">
                <a:latin typeface="Cambria"/>
                <a:ea typeface="Cambria"/>
                <a:cs typeface="Cambria"/>
                <a:sym typeface="Cambria"/>
              </a:rPr>
              <a:t>Učenici 7. razreda – </a:t>
            </a:r>
            <a:r>
              <a:rPr lang="hr-HR" sz="3600" b="1">
                <a:solidFill>
                  <a:srgbClr val="FF5050"/>
                </a:solidFill>
                <a:latin typeface="Cambria"/>
                <a:ea typeface="Cambria"/>
                <a:cs typeface="Cambria"/>
                <a:sym typeface="Cambria"/>
              </a:rPr>
              <a:t>3899</a:t>
            </a:r>
            <a:endParaRPr sz="3600" b="1"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4041</Words>
  <Application>Microsoft Office PowerPoint</Application>
  <PresentationFormat>Široki zaslon</PresentationFormat>
  <Paragraphs>623</Paragraphs>
  <Slides>53</Slides>
  <Notes>53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3</vt:i4>
      </vt:variant>
      <vt:variant>
        <vt:lpstr>Naslovi slajdova</vt:lpstr>
      </vt:variant>
      <vt:variant>
        <vt:i4>53</vt:i4>
      </vt:variant>
    </vt:vector>
  </HeadingPairs>
  <TitlesOfParts>
    <vt:vector size="60" baseType="lpstr">
      <vt:lpstr>Arial</vt:lpstr>
      <vt:lpstr>Calibri</vt:lpstr>
      <vt:lpstr>Cambria</vt:lpstr>
      <vt:lpstr>Noto Sans Symbols</vt:lpstr>
      <vt:lpstr>2_Office Theme</vt:lpstr>
      <vt:lpstr>Office Theme</vt:lpstr>
      <vt:lpstr>1_Office Theme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OSTVARENI UZORCI UČENIKA U OSNOVNIM ŠKOLAMA – DRUGI ISTRAŽIVAČKI VAL Učenici 5. razreda – 3728 Učenici 7. razreda – 3899</vt:lpstr>
      <vt:lpstr>VAŠA ŠKOLA Učenici 5. razreda – 44 Učenici 7. razreda – 52</vt:lpstr>
      <vt:lpstr>PowerPoint prezentacija</vt:lpstr>
      <vt:lpstr>PowerPoint prezentacija</vt:lpstr>
      <vt:lpstr>A. UTJECAJ PANDEMIJE COVID-19 NA ŽIVOT UČENIKA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B. UTJECAJ PANDEMIJE COVID-19 NA POJEDINE ASPEKTE ŽIVOTA 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C. UTJECAJ PROMJENA U NASTAVI I ORGANIZACIJI ŠKOLE NA ČIMBENIKE U OBRAZOVNOM PROCESU </vt:lpstr>
      <vt:lpstr>PowerPoint prezentacija</vt:lpstr>
      <vt:lpstr>PowerPoint prezentacija</vt:lpstr>
      <vt:lpstr>PowerPoint prezentacija</vt:lpstr>
      <vt:lpstr>PowerPoint prezentacija</vt:lpstr>
      <vt:lpstr>D. TEŠKOĆE PRI ISPUNJAVANJU ŠKOLSKIH OBAVEZA U ŠK. GOD. 2021./2022.</vt:lpstr>
      <vt:lpstr>PowerPoint prezentacija</vt:lpstr>
      <vt:lpstr>PowerPoint prezentacija</vt:lpstr>
      <vt:lpstr>PowerPoint prezentacija</vt:lpstr>
      <vt:lpstr>E. VRIJEME PROVEDENO PRED EKRANIMA U ŠK. GOD. 2021./2022. U USPOREDBI S RAZDOBLJEM PRIJE PANDEMIJE COVID-19</vt:lpstr>
      <vt:lpstr>PowerPoint prezentacija</vt:lpstr>
      <vt:lpstr>PowerPoint prezentacija</vt:lpstr>
      <vt:lpstr>PowerPoint prezentacija</vt:lpstr>
      <vt:lpstr>F. STAV O UTJECAJU DIGITALNIH TEHNOLOGIJA NA ŽIVOT UČENIKA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ZA DODATNE INFORMACIJE: boris@idi.hr zrinka@idi.hr  jana@idi.hr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ZRINKA</dc:creator>
  <cp:lastModifiedBy>Majda Tometić</cp:lastModifiedBy>
  <cp:revision>1</cp:revision>
  <dcterms:created xsi:type="dcterms:W3CDTF">2017-12-31T14:54:12Z</dcterms:created>
  <dcterms:modified xsi:type="dcterms:W3CDTF">2023-02-08T14:23:54Z</dcterms:modified>
</cp:coreProperties>
</file>